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363" r:id="rId3"/>
    <p:sldId id="1636" r:id="rId4"/>
    <p:sldId id="1183" r:id="rId5"/>
    <p:sldId id="939" r:id="rId6"/>
    <p:sldId id="1465" r:id="rId7"/>
    <p:sldId id="1562" r:id="rId8"/>
    <p:sldId id="1113" r:id="rId9"/>
    <p:sldId id="1567" r:id="rId10"/>
    <p:sldId id="773" r:id="rId11"/>
    <p:sldId id="1563" r:id="rId12"/>
    <p:sldId id="1464" r:id="rId13"/>
    <p:sldId id="1126" r:id="rId14"/>
    <p:sldId id="1564" r:id="rId15"/>
    <p:sldId id="1127" r:id="rId16"/>
    <p:sldId id="1565" r:id="rId17"/>
    <p:sldId id="1125" r:id="rId18"/>
    <p:sldId id="1275" r:id="rId19"/>
    <p:sldId id="1466" r:id="rId20"/>
    <p:sldId id="1119" r:id="rId21"/>
    <p:sldId id="1120" r:id="rId22"/>
    <p:sldId id="1611" r:id="rId23"/>
    <p:sldId id="1467" r:id="rId24"/>
    <p:sldId id="1468" r:id="rId25"/>
    <p:sldId id="1469" r:id="rId26"/>
    <p:sldId id="1470" r:id="rId27"/>
    <p:sldId id="1471" r:id="rId28"/>
    <p:sldId id="1472" r:id="rId29"/>
    <p:sldId id="1473" r:id="rId30"/>
    <p:sldId id="1474" r:id="rId31"/>
    <p:sldId id="1475" r:id="rId32"/>
    <p:sldId id="1476" r:id="rId33"/>
    <p:sldId id="1477" r:id="rId34"/>
    <p:sldId id="1478" r:id="rId35"/>
    <p:sldId id="1479" r:id="rId36"/>
    <p:sldId id="1495" r:id="rId37"/>
    <p:sldId id="1496" r:id="rId38"/>
    <p:sldId id="1497" r:id="rId39"/>
    <p:sldId id="1498" r:id="rId40"/>
    <p:sldId id="1499" r:id="rId41"/>
    <p:sldId id="1500" r:id="rId42"/>
    <p:sldId id="1501" r:id="rId43"/>
    <p:sldId id="1502" r:id="rId44"/>
    <p:sldId id="1503" r:id="rId45"/>
    <p:sldId id="1504" r:id="rId46"/>
    <p:sldId id="1132" r:id="rId47"/>
  </p:sldIdLst>
  <p:sldSz cx="9144000" cy="6858000" type="screen4x3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l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F31"/>
    <a:srgbClr val="2E7321"/>
    <a:srgbClr val="9A0000"/>
    <a:srgbClr val="8E6B00"/>
    <a:srgbClr val="131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57" d="100"/>
          <a:sy n="57" d="100"/>
        </p:scale>
        <p:origin x="-1494" y="-294"/>
      </p:cViewPr>
      <p:guideLst>
        <p:guide orient="horz" pos="2372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notesMaster" Target="notesMasters/notesMaster1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buFont typeface="Arial" panose="020B0604020202020204" pitchFamily="34" charset="0"/>
              <a:buNone/>
              <a:defRPr sz="1200" noProof="1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dt"/>
          </p:nvPr>
        </p:nvSpPr>
        <p:spPr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buFont typeface="Arial" panose="020B0604020202020204" pitchFamily="34" charset="0"/>
              <a:buNone/>
              <a:defRPr sz="1200" noProof="1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Rectangle 4"/>
          <p:cNvSpPr>
            <a:spLocks noGrp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ctr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单击此处编辑母版文本样式</a:t>
            </a:r>
            <a:endParaRPr kumimoji="0" lang="zh-CN" alt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1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第二级</a:t>
            </a:r>
            <a:endParaRPr kumimoji="0" lang="zh-CN" alt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2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</a:rPr>
              <a:t>第三级</a:t>
            </a:r>
            <a:endParaRPr kumimoji="0" lang="zh-CN" altLang="en-US" sz="28800" b="0" i="0" u="none" strike="noStrike" kern="120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3" indent="0" algn="l" defTabSz="914400" rtl="0" eaLnBrk="0" fontAlgn="t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</a:rPr>
              <a:t>第四级</a:t>
            </a:r>
            <a:endParaRPr kumimoji="0" lang="zh-CN" altLang="en-US" sz="28800" b="0" i="0" u="none" strike="noStrike" kern="120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914400" marR="0" lvl="4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buFont typeface="Arial" panose="020B0604020202020204" pitchFamily="34" charset="0"/>
              <a:buNone/>
              <a:defRPr sz="1200" noProof="1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>
              <a:latin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ctr" latinLnBrk="1" hangingPunct="0">
      <a:spcBef>
        <a:spcPct val="30000"/>
      </a:spcBef>
      <a:spcAft>
        <a:spcPct val="0"/>
      </a:spcAft>
      <a:buFont typeface="Arial" panose="020B0604020202020204" pitchFamily="34" charset="0"/>
      <a:defRPr sz="1200" b="1" kern="1200">
        <a:solidFill>
          <a:schemeClr val="tx1"/>
        </a:solidFill>
        <a:latin typeface="Arial" panose="020B0604020202020204" pitchFamily="34" charset="0"/>
      </a:defRPr>
    </a:lvl1pPr>
    <a:lvl2pPr lvl="1" algn="l" rtl="0" eaLnBrk="0" fontAlgn="base" latinLnBrk="1" hangingPunct="0">
      <a:spcBef>
        <a:spcPct val="30000"/>
      </a:spcBef>
      <a:spcAft>
        <a:spcPct val="0"/>
      </a:spcAft>
      <a:buFont typeface="Arial" panose="020B0604020202020204" pitchFamily="34" charset="0"/>
      <a:defRPr sz="1200" b="1" kern="1200">
        <a:solidFill>
          <a:schemeClr val="tx1"/>
        </a:solidFill>
        <a:latin typeface="Arial" panose="020B0604020202020204" pitchFamily="34" charset="0"/>
      </a:defRPr>
    </a:lvl2pPr>
    <a:lvl3pPr lvl="2" algn="l" rtl="0" eaLnBrk="0" fontAlgn="base" latinLnBrk="1" hangingPunct="0">
      <a:spcBef>
        <a:spcPct val="30000"/>
      </a:spcBef>
      <a:spcAft>
        <a:spcPct val="0"/>
      </a:spcAft>
      <a:buFont typeface="Arial" panose="020B0604020202020204" pitchFamily="34" charset="0"/>
      <a:defRPr sz="28800" kern="1200">
        <a:solidFill>
          <a:schemeClr val="bg2"/>
        </a:solidFill>
        <a:latin typeface="Arial" panose="020B0604020202020204" pitchFamily="34" charset="0"/>
      </a:defRPr>
    </a:lvl3pPr>
    <a:lvl4pPr lvl="3" algn="l" rtl="0" eaLnBrk="0" fontAlgn="t" latinLnBrk="1" hangingPunct="0">
      <a:spcBef>
        <a:spcPct val="30000"/>
      </a:spcBef>
      <a:spcAft>
        <a:spcPct val="0"/>
      </a:spcAft>
      <a:buFont typeface="Arial" panose="020B0604020202020204" pitchFamily="34" charset="0"/>
      <a:defRPr sz="28800" kern="1200">
        <a:solidFill>
          <a:schemeClr val="bg2"/>
        </a:solidFill>
        <a:latin typeface="Arial" panose="020B0604020202020204" pitchFamily="34" charset="0"/>
      </a:defRPr>
    </a:lvl4pPr>
    <a:lvl5pPr marL="914400" lvl="4" algn="l" rtl="0" eaLnBrk="0" fontAlgn="base" latinLnBrk="1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p:transition spd="med">
    <p:fade thruBlk="1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 thruBlk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51999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5122" descr="2017-10-08 1725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3875" y="2482850"/>
            <a:ext cx="3579813" cy="441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5125" descr="t01af2e982c0d905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38" y="2478088"/>
            <a:ext cx="3444875" cy="4395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标题 1"/>
          <p:cNvSpPr>
            <a:spLocks noGrp="1"/>
          </p:cNvSpPr>
          <p:nvPr>
            <p:ph type="title" idx="4294967295"/>
          </p:nvPr>
        </p:nvSpPr>
        <p:spPr>
          <a:xfrm>
            <a:off x="-76200" y="-912812"/>
            <a:ext cx="9578975" cy="2849562"/>
          </a:xfrm>
          <a:ln/>
        </p:spPr>
        <p:txBody>
          <a:bodyPr wrap="square" lIns="91440" tIns="45720" rIns="91440" bIns="45720" anchor="ctr" anchorCtr="0"/>
          <a:p>
            <a:pPr algn="l" eaLnBrk="1" hangingPunct="1"/>
            <a:r>
              <a:rPr lang="en-US" altLang="zh-CN" sz="6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br>
              <a:rPr lang="en-US" altLang="zh-CN" sz="6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sz="6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6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兰</a:t>
            </a:r>
            <a:r>
              <a:rPr lang="zh-CN" altLang="en-US" sz="20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州大学研究生艺术教育课程</a:t>
            </a:r>
            <a:br>
              <a:rPr lang="zh-CN" altLang="en-US" sz="32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zh-CN" altLang="en-US" sz="32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zh-CN" altLang="en-US" sz="32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dirty="0">
                <a:solidFill>
                  <a:srgbClr val="66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中国书法鉴赏与实践     </a:t>
            </a:r>
            <a:br>
              <a:rPr lang="zh-CN" altLang="en-US" sz="3000" dirty="0">
                <a:solidFill>
                  <a:srgbClr val="FF0000"/>
                </a:solidFill>
              </a:rPr>
            </a:br>
            <a:r>
              <a:rPr lang="zh-CN" altLang="en-US" sz="3000" dirty="0">
                <a:solidFill>
                  <a:srgbClr val="FF0000"/>
                </a:solidFill>
              </a:rPr>
              <a:t>                 </a:t>
            </a:r>
            <a:endParaRPr lang="en-US" altLang="zh-CN" sz="3000" dirty="0">
              <a:solidFill>
                <a:srgbClr val="FF0000"/>
              </a:solidFill>
            </a:endParaRPr>
          </a:p>
        </p:txBody>
      </p:sp>
      <p:sp>
        <p:nvSpPr>
          <p:cNvPr id="3077" name="文本框 1"/>
          <p:cNvSpPr txBox="1"/>
          <p:nvPr/>
        </p:nvSpPr>
        <p:spPr>
          <a:xfrm>
            <a:off x="228600" y="5334000"/>
            <a:ext cx="2740025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石华龙</a:t>
            </a:r>
            <a:b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兰州大学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r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r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151765" y="-152400"/>
            <a:ext cx="9768205" cy="701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noProof="1" dirty="0">
                <a:solidFill>
                  <a:srgbClr val="C00000">
                    <a:alpha val="16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艺术是中国传统文化精神的重要载体</a:t>
            </a:r>
            <a:endParaRPr lang="zh-CN" altLang="en-US" sz="4000" b="1" noProof="1" dirty="0">
              <a:solidFill>
                <a:srgbClr val="C00000">
                  <a:alpha val="16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290" name="图片 7172" descr="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304800"/>
            <a:ext cx="1527175" cy="167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文本占位符 4097"/>
          <p:cNvSpPr>
            <a:spLocks noGrp="1"/>
          </p:cNvSpPr>
          <p:nvPr/>
        </p:nvSpPr>
        <p:spPr>
          <a:xfrm>
            <a:off x="635" y="0"/>
            <a:ext cx="9482455" cy="695960"/>
          </a:xfrm>
          <a:prstGeom prst="rect">
            <a:avLst/>
          </a:prstGeom>
          <a:noFill/>
          <a:ln w="9525">
            <a:noFill/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  <a:t>                                  </a:t>
            </a:r>
            <a:b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</a:br>
            <a:endParaRPr lang="zh-CN" altLang="en-US" sz="4000" b="1" strike="noStrike" noProof="1" dirty="0">
              <a:solidFill>
                <a:srgbClr val="000000"/>
              </a:solidFill>
              <a:ea typeface="华文行楷" pitchFamily="2" charset="-122"/>
            </a:endParaRPr>
          </a:p>
        </p:txBody>
      </p:sp>
      <p:sp>
        <p:nvSpPr>
          <p:cNvPr id="12292" name="文本框 2"/>
          <p:cNvSpPr txBox="1"/>
          <p:nvPr/>
        </p:nvSpPr>
        <p:spPr>
          <a:xfrm>
            <a:off x="381000" y="3962400"/>
            <a:ext cx="4067175" cy="228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丹青、青天、青阳、年青、青年、青春、青壮、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垂青、青眼、青睐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平步青云、万古长青、</a:t>
            </a:r>
            <a:endParaRPr lang="zh-CN" altLang="en-US" sz="2400" b="1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名垂青史、</a:t>
            </a:r>
            <a:endParaRPr lang="zh-CN" altLang="en-US" sz="2400" b="1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93" name="文本框 3"/>
          <p:cNvSpPr txBox="1"/>
          <p:nvPr/>
        </p:nvSpPr>
        <p:spPr>
          <a:xfrm>
            <a:off x="6629400" y="3276600"/>
            <a:ext cx="2238375" cy="35099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水之美</a:t>
            </a:r>
            <a:r>
              <a:rPr lang="en-US" altLang="zh-CN" sz="2400" b="1" dirty="0">
                <a:latin typeface="Arial" panose="020B0604020202020204" pitchFamily="34" charset="0"/>
                <a:sym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清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草之美</a:t>
            </a:r>
            <a:r>
              <a:rPr lang="en-US" altLang="zh-CN" sz="2400" b="1" dirty="0">
                <a:latin typeface="Arial" panose="020B0604020202020204" pitchFamily="34" charset="0"/>
                <a:sym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菁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日之美</a:t>
            </a:r>
            <a:r>
              <a:rPr lang="en-US" altLang="zh-CN" sz="2400" b="1" dirty="0">
                <a:latin typeface="Arial" panose="020B0604020202020204" pitchFamily="34" charset="0"/>
                <a:sym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晴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言之美</a:t>
            </a:r>
            <a:r>
              <a:rPr lang="en-US" altLang="zh-CN" sz="2400" b="1" dirty="0">
                <a:latin typeface="Arial" panose="020B0604020202020204" pitchFamily="34" charset="0"/>
                <a:sym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请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心之美</a:t>
            </a:r>
            <a:r>
              <a:rPr lang="en-US" altLang="zh-CN" sz="2400" b="1" dirty="0">
                <a:latin typeface="Arial" panose="020B0604020202020204" pitchFamily="34" charset="0"/>
                <a:sym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宋体" panose="02010600030101010101" pitchFamily="2" charset="-122"/>
              </a:rPr>
              <a:t>情</a:t>
            </a:r>
            <a:endParaRPr lang="zh-CN" altLang="en-US" sz="2400" b="1" dirty="0">
              <a:latin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人之美</a:t>
            </a:r>
            <a:r>
              <a:rPr lang="en-US" altLang="zh-CN" sz="2400" b="1" dirty="0">
                <a:latin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倩</a:t>
            </a:r>
            <a:endParaRPr lang="zh-CN" altLang="en-US" sz="2400" b="1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目之美</a:t>
            </a:r>
            <a:r>
              <a:rPr lang="en-US" altLang="zh-CN" sz="2400" b="1" dirty="0">
                <a:latin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睛</a:t>
            </a:r>
            <a:endParaRPr lang="zh-CN" altLang="en-US" sz="2400" b="1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ts val="3365"/>
              </a:lnSpc>
            </a:pP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山之美</a:t>
            </a:r>
            <a:r>
              <a:rPr lang="en-US" altLang="zh-CN" sz="2400" b="1" dirty="0">
                <a:latin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400" b="1" dirty="0">
                <a:latin typeface="Arial" panose="020B0604020202020204" pitchFamily="34" charset="0"/>
                <a:sym typeface="Arial" panose="020B0604020202020204" pitchFamily="34" charset="0"/>
              </a:rPr>
              <a:t>崝</a:t>
            </a:r>
            <a:endParaRPr lang="zh-CN" altLang="en-US" sz="2400" b="1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94" name="标题 7169"/>
          <p:cNvSpPr>
            <a:spLocks noGrp="1"/>
          </p:cNvSpPr>
          <p:nvPr>
            <p:ph type="title" idx="4294967295"/>
          </p:nvPr>
        </p:nvSpPr>
        <p:spPr>
          <a:xfrm>
            <a:off x="228600" y="1676400"/>
            <a:ext cx="8153400" cy="1819275"/>
          </a:xfrm>
          <a:ln/>
        </p:spPr>
        <p:txBody>
          <a:bodyPr wrap="square" lIns="90170" tIns="46990" rIns="90170" bIns="46990" anchor="ctr" anchorCtr="0"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青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, 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东方色也。会意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, 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从生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,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从丹。 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说文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》</a:t>
            </a:r>
            <a:b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丹，巴越之石也。象采丹井，一象丹形。都寒切。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说文</a:t>
            </a:r>
            <a:r>
              <a:rPr lang="en-US" altLang="zh-CN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》</a:t>
            </a:r>
            <a:endParaRPr lang="zh-CN" altLang="en-US" sz="2400" b="1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5" name="文本框 4"/>
          <p:cNvSpPr txBox="1"/>
          <p:nvPr/>
        </p:nvSpPr>
        <p:spPr>
          <a:xfrm>
            <a:off x="2667000" y="1295400"/>
            <a:ext cx="2867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青（生、丹）</a:t>
            </a:r>
            <a:endParaRPr lang="zh-CN" altLang="en-US" sz="2400" b="1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1238" y="1588"/>
            <a:ext cx="5573712" cy="554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5838" cy="6904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文本框 3"/>
          <p:cNvSpPr txBox="1"/>
          <p:nvPr/>
        </p:nvSpPr>
        <p:spPr>
          <a:xfrm>
            <a:off x="3505200" y="5791200"/>
            <a:ext cx="5802313" cy="822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latin typeface="Arial" panose="020B0604020202020204" pitchFamily="34" charset="0"/>
                <a:sym typeface="Arial" panose="020B0604020202020204" pitchFamily="34" charset="0"/>
              </a:rPr>
              <a:t>经、史、子、集、四书、五经等装订成册的典籍、经典</a:t>
            </a:r>
            <a:endParaRPr lang="zh-CN" altLang="en-US" sz="2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文本占位符 4097"/>
          <p:cNvSpPr>
            <a:spLocks noGrp="1"/>
          </p:cNvSpPr>
          <p:nvPr>
            <p:ph idx="1"/>
          </p:nvPr>
        </p:nvSpPr>
        <p:spPr>
          <a:xfrm>
            <a:off x="-76200" y="-76200"/>
            <a:ext cx="9482455" cy="695960"/>
          </a:xfrm>
          <a:ln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000000"/>
                </a:solidFill>
                <a:ea typeface="华文行楷" pitchFamily="2" charset="-122"/>
              </a:rPr>
              <a:t>   </a:t>
            </a: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内容占位符 2"/>
          <p:cNvSpPr>
            <a:spLocks noGrp="1"/>
          </p:cNvSpPr>
          <p:nvPr>
            <p:ph idx="1"/>
          </p:nvPr>
        </p:nvSpPr>
        <p:spPr>
          <a:xfrm>
            <a:off x="0" y="990600"/>
            <a:ext cx="5089525" cy="3095625"/>
          </a:xfrm>
          <a:ln/>
        </p:spPr>
        <p:txBody>
          <a:bodyPr wrap="square" lIns="91440" tIns="45720" rIns="91440" bIns="45720" anchor="t" anchorCtr="0"/>
          <a:p>
            <a:pPr eaLnBrk="1" hangingPunct="1">
              <a:lnSpc>
                <a:spcPct val="150000"/>
              </a:lnSpc>
              <a:buNone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     汉字产生的确切年代还不能断定。从考古研究的资料来看，汉字的历史可以远溯到五六千年前。</a:t>
            </a:r>
            <a:endParaRPr lang="en-US" altLang="zh-CN" dirty="0">
              <a:latin typeface="华文中宋" pitchFamily="2" charset="-122"/>
              <a:ea typeface="华文中宋" pitchFamily="2" charset="-122"/>
            </a:endParaRPr>
          </a:p>
          <a:p>
            <a:pPr eaLnBrk="1" hangingPunct="1"/>
            <a:endParaRPr lang="zh-CN" altLang="en-US" dirty="0"/>
          </a:p>
        </p:txBody>
      </p:sp>
      <p:pic>
        <p:nvPicPr>
          <p:cNvPr id="14338" name="Picture 4" descr="8[1]"/>
          <p:cNvPicPr>
            <a:picLocks noChangeAspect="1"/>
          </p:cNvPicPr>
          <p:nvPr/>
        </p:nvPicPr>
        <p:blipFill>
          <a:blip r:embed="rId1"/>
          <a:srcRect l="6157" t="10873" r="8704" b="5217"/>
          <a:stretch>
            <a:fillRect/>
          </a:stretch>
        </p:blipFill>
        <p:spPr>
          <a:xfrm>
            <a:off x="2286000" y="4038600"/>
            <a:ext cx="1981200" cy="279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文本框 2"/>
          <p:cNvSpPr txBox="1"/>
          <p:nvPr/>
        </p:nvSpPr>
        <p:spPr>
          <a:xfrm>
            <a:off x="0" y="457200"/>
            <a:ext cx="2671763" cy="517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三、汉字的产生</a:t>
            </a:r>
            <a:endParaRPr lang="zh-CN" altLang="en-US" sz="2800" b="1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4340" name="图片 6" descr="2562495028.jpg"/>
          <p:cNvPicPr>
            <a:picLocks noChangeAspect="1"/>
          </p:cNvPicPr>
          <p:nvPr/>
        </p:nvPicPr>
        <p:blipFill>
          <a:blip r:embed="rId2"/>
          <a:srcRect l="6323" r="8292"/>
          <a:stretch>
            <a:fillRect/>
          </a:stretch>
        </p:blipFill>
        <p:spPr>
          <a:xfrm>
            <a:off x="5265738" y="-28575"/>
            <a:ext cx="3883025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占位符 4097"/>
          <p:cNvSpPr>
            <a:spLocks noGrp="1"/>
          </p:cNvSpPr>
          <p:nvPr/>
        </p:nvSpPr>
        <p:spPr>
          <a:xfrm>
            <a:off x="-76200" y="-76200"/>
            <a:ext cx="9482455" cy="695960"/>
          </a:xfrm>
          <a:prstGeom prst="rect">
            <a:avLst/>
          </a:prstGeom>
          <a:noFill/>
          <a:ln w="9525">
            <a:noFill/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000000"/>
                </a:solidFill>
                <a:latin typeface="+mn-lt"/>
                <a:ea typeface="华文行楷" pitchFamily="2" charset="-122"/>
                <a:cs typeface="+mn-cs"/>
              </a:rPr>
              <a:t>   </a:t>
            </a: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6146"/>
          <p:cNvSpPr txBox="1"/>
          <p:nvPr/>
        </p:nvSpPr>
        <p:spPr>
          <a:xfrm>
            <a:off x="76200" y="0"/>
            <a:ext cx="8556625" cy="31067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b="1" dirty="0">
                <a:solidFill>
                  <a:srgbClr val="99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</a:t>
            </a:r>
            <a:r>
              <a:rPr lang="zh-CN" altLang="en-US" sz="2400" b="1" dirty="0">
                <a:solidFill>
                  <a:srgbClr val="99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文字是情感交流和实用记录的产物</a:t>
            </a:r>
            <a:endParaRPr lang="zh-CN" altLang="en-US" sz="2400" b="1" dirty="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400" dirty="0">
                <a:solidFill>
                  <a:srgbClr val="990000"/>
                </a:solidFill>
                <a:latin typeface="Arial" panose="020B0604020202020204" pitchFamily="34" charset="0"/>
              </a:rPr>
              <a:t>       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     汉字是象形文字，象形——即简单描画客观物象的大致形状之图画， 这些早期象形字的刻画符号，首先出现在史前时代的原始的陶器上。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990000"/>
                </a:solidFill>
                <a:latin typeface="Arial" panose="020B0604020202020204" pitchFamily="34" charset="0"/>
              </a:rPr>
              <a:t>     </a:t>
            </a:r>
            <a:endParaRPr lang="zh-CN" altLang="en-US" sz="24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grpSp>
        <p:nvGrpSpPr>
          <p:cNvPr id="15362" name="组合 7174"/>
          <p:cNvGrpSpPr/>
          <p:nvPr/>
        </p:nvGrpSpPr>
        <p:grpSpPr>
          <a:xfrm>
            <a:off x="152400" y="3048000"/>
            <a:ext cx="3475038" cy="2787650"/>
            <a:chOff x="0" y="0"/>
            <a:chExt cx="5472" cy="4392"/>
          </a:xfrm>
        </p:grpSpPr>
        <p:pic>
          <p:nvPicPr>
            <p:cNvPr id="15363" name="图片 7175" descr="t0129abc5036f4a281a"/>
            <p:cNvPicPr>
              <a:picLocks noChangeAspect="1"/>
            </p:cNvPicPr>
            <p:nvPr/>
          </p:nvPicPr>
          <p:blipFill>
            <a:blip r:embed="rId1"/>
            <a:srcRect l="2875" t="16101" r="2356" b="17247"/>
            <a:stretch>
              <a:fillRect/>
            </a:stretch>
          </p:blipFill>
          <p:spPr>
            <a:xfrm>
              <a:off x="0" y="0"/>
              <a:ext cx="5472" cy="3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4" name="文本框 7176"/>
            <p:cNvSpPr txBox="1"/>
            <p:nvPr/>
          </p:nvSpPr>
          <p:spPr>
            <a:xfrm>
              <a:off x="1" y="3288"/>
              <a:ext cx="5443" cy="11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rgbClr val="990000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甘肃秦安出土的大地湾文化彩陶残片，距今7000年左右</a:t>
              </a:r>
              <a:endParaRPr lang="zh-CN" altLang="en-US" sz="2000" b="1" dirty="0">
                <a:solidFill>
                  <a:srgbClr val="990000"/>
                </a:solidFill>
                <a:latin typeface="新宋体" panose="02010609030101010101" pitchFamily="49" charset="-122"/>
                <a:ea typeface="新宋体" panose="02010609030101010101" pitchFamily="49" charset="-122"/>
              </a:endParaRPr>
            </a:p>
          </p:txBody>
        </p:sp>
      </p:grpSp>
      <p:pic>
        <p:nvPicPr>
          <p:cNvPr id="15365" name="图片 7173" descr="t019d1025f03d3de0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048000"/>
            <a:ext cx="3984625" cy="313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6" name="文本框 7177"/>
          <p:cNvSpPr txBox="1"/>
          <p:nvPr/>
        </p:nvSpPr>
        <p:spPr>
          <a:xfrm>
            <a:off x="7597775" y="5156200"/>
            <a:ext cx="1514475" cy="1616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99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甘肃临洮出土的马家窑文化彩陶，距今5000年左右</a:t>
            </a:r>
            <a:endParaRPr lang="zh-CN" altLang="en-US" sz="2000" b="1" dirty="0">
              <a:solidFill>
                <a:srgbClr val="99000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4098" name="文本占位符 4097"/>
          <p:cNvSpPr>
            <a:spLocks noGrp="1"/>
          </p:cNvSpPr>
          <p:nvPr>
            <p:ph idx="1"/>
          </p:nvPr>
        </p:nvSpPr>
        <p:spPr>
          <a:xfrm>
            <a:off x="-76200" y="-76200"/>
            <a:ext cx="9482455" cy="695960"/>
          </a:xfrm>
          <a:ln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000000"/>
                </a:solidFill>
                <a:ea typeface="华文行楷" pitchFamily="2" charset="-122"/>
              </a:rPr>
              <a:t>   </a:t>
            </a: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edge/>
    <p:sndAc>
      <p:stSnd>
        <p:snd r:embed="rId3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6300788" y="566738"/>
            <a:ext cx="2386012" cy="6264275"/>
          </a:xfrm>
          <a:ln/>
        </p:spPr>
        <p:txBody>
          <a:bodyPr vert="eaVert" wrap="square" lIns="91440" tIns="45720" rIns="91440" bIns="45720" anchor="ctr" anchorCtr="0"/>
          <a:p>
            <a:pPr eaLnBrk="1" hangingPunct="1"/>
            <a:r>
              <a:rPr lang="zh-CN" altLang="en-US" sz="3600" dirty="0">
                <a:ea typeface="华文行楷" pitchFamily="2" charset="-122"/>
              </a:rPr>
              <a:t>西安半坡仰韶文化陶器刻纹</a:t>
            </a:r>
            <a:endParaRPr lang="zh-CN" altLang="en-US" sz="3600" dirty="0"/>
          </a:p>
        </p:txBody>
      </p:sp>
      <p:pic>
        <p:nvPicPr>
          <p:cNvPr id="16386" name="Picture 4" descr="西安半坡仰韶文化图"/>
          <p:cNvPicPr>
            <a:picLocks noGrp="1" noChangeAspect="1"/>
          </p:cNvPicPr>
          <p:nvPr>
            <p:ph idx="1"/>
          </p:nvPr>
        </p:nvPicPr>
        <p:blipFill>
          <a:blip r:embed="rId1"/>
          <a:srcRect b="4050"/>
          <a:stretch>
            <a:fillRect/>
          </a:stretch>
        </p:blipFill>
        <p:spPr>
          <a:xfrm>
            <a:off x="827088" y="260350"/>
            <a:ext cx="5803900" cy="6121400"/>
          </a:xfrm>
          <a:ln/>
        </p:spPr>
      </p:pic>
      <p:sp>
        <p:nvSpPr>
          <p:cNvPr id="4098" name="文本占位符 4097"/>
          <p:cNvSpPr>
            <a:spLocks noGrp="1"/>
          </p:cNvSpPr>
          <p:nvPr/>
        </p:nvSpPr>
        <p:spPr>
          <a:xfrm>
            <a:off x="-76200" y="-76200"/>
            <a:ext cx="9482455" cy="695960"/>
          </a:xfrm>
          <a:prstGeom prst="rect">
            <a:avLst/>
          </a:prstGeom>
          <a:noFill/>
          <a:ln w="9525">
            <a:noFill/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000000"/>
                </a:solidFill>
                <a:latin typeface="+mn-lt"/>
                <a:ea typeface="华文行楷" pitchFamily="2" charset="-122"/>
                <a:cs typeface="+mn-cs"/>
              </a:rPr>
              <a:t>   </a:t>
            </a: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4" descr="山东大汶口文化图"/>
          <p:cNvPicPr>
            <a:picLocks noGrp="1" noChangeAspect="1"/>
          </p:cNvPicPr>
          <p:nvPr>
            <p:ph idx="1"/>
          </p:nvPr>
        </p:nvPicPr>
        <p:blipFill>
          <a:blip r:embed="rId1"/>
          <a:srcRect l="1494" b="7817"/>
          <a:stretch>
            <a:fillRect/>
          </a:stretch>
        </p:blipFill>
        <p:spPr>
          <a:xfrm>
            <a:off x="0" y="4572000"/>
            <a:ext cx="3571875" cy="952500"/>
          </a:xfrm>
          <a:ln/>
        </p:spPr>
      </p:pic>
      <p:sp>
        <p:nvSpPr>
          <p:cNvPr id="17410" name="矩形 3"/>
          <p:cNvSpPr/>
          <p:nvPr/>
        </p:nvSpPr>
        <p:spPr>
          <a:xfrm>
            <a:off x="2895600" y="76200"/>
            <a:ext cx="5994400" cy="42973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华文行楷" pitchFamily="2" charset="-122"/>
                <a:sym typeface="Arial" panose="020B0604020202020204" pitchFamily="34" charset="0"/>
              </a:rPr>
              <a:t>山东大汶口文化陶器刻纹</a:t>
            </a:r>
            <a:endParaRPr lang="zh-CN" altLang="en-US" sz="20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</a:rPr>
              <a:t>       </a:t>
            </a:r>
            <a:endParaRPr lang="zh-CN" altLang="en-US" sz="20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Arial" panose="020B0604020202020204" pitchFamily="34" charset="0"/>
              </a:rPr>
              <a:t>    </a:t>
            </a:r>
            <a:r>
              <a:rPr lang="zh-CN" altLang="en-US" sz="2400" b="1" dirty="0">
                <a:solidFill>
                  <a:srgbClr val="9A0000"/>
                </a:solidFill>
                <a:latin typeface="Arial" panose="020B0604020202020204" pitchFamily="34" charset="0"/>
              </a:rPr>
              <a:t>距今四、五千年的山东大汶口文化遗址中发现了刻有陶文的陶器。左上为一个合体图画会意文字</a:t>
            </a:r>
            <a:r>
              <a:rPr lang="en-US" altLang="zh-CN" sz="2400" b="1" dirty="0">
                <a:solidFill>
                  <a:srgbClr val="9A0000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b="1" dirty="0">
                <a:solidFill>
                  <a:srgbClr val="9A0000"/>
                </a:solidFill>
                <a:latin typeface="Arial" panose="020B0604020202020204" pitchFamily="34" charset="0"/>
              </a:rPr>
              <a:t>“炅”，刻绘的是太阳在云气之上，其下有象征炙热的火焰与向上升腾的山峰形象。这个文字是以象形为基础，由图画符号演进而来的表意文字。</a:t>
            </a:r>
            <a:endParaRPr lang="zh-CN" altLang="en-US" sz="2400" b="1" dirty="0">
              <a:solidFill>
                <a:srgbClr val="9A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 descr="b999a9014c086e06e8ec206802087bf40ad1cb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1588"/>
            <a:ext cx="2841625" cy="4532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文本占位符 4097"/>
          <p:cNvSpPr>
            <a:spLocks noGrp="1"/>
          </p:cNvSpPr>
          <p:nvPr/>
        </p:nvSpPr>
        <p:spPr>
          <a:xfrm>
            <a:off x="-76200" y="-76200"/>
            <a:ext cx="9482455" cy="695960"/>
          </a:xfrm>
          <a:prstGeom prst="rect">
            <a:avLst/>
          </a:prstGeom>
          <a:noFill/>
          <a:ln w="9525">
            <a:noFill/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000000"/>
                </a:solidFill>
                <a:latin typeface="+mn-lt"/>
                <a:ea typeface="华文行楷" pitchFamily="2" charset="-122"/>
                <a:cs typeface="+mn-cs"/>
              </a:rPr>
              <a:t>   </a:t>
            </a: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>
            <a:alpha val="2392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43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0" y="9525"/>
            <a:ext cx="7804150" cy="6729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内容占位符 5121"/>
          <p:cNvSpPr>
            <a:spLocks noGrp="1"/>
          </p:cNvSpPr>
          <p:nvPr>
            <p:ph idx="1"/>
          </p:nvPr>
        </p:nvSpPr>
        <p:spPr>
          <a:xfrm>
            <a:off x="-227012" y="152400"/>
            <a:ext cx="9042400" cy="6442075"/>
          </a:xfrm>
          <a:ln/>
        </p:spPr>
        <p:txBody>
          <a:bodyPr wrap="square" lIns="91440" tIns="45720" rIns="91440" bIns="45720" anchor="t" anchorCtr="0"/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 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文字的产生</a:t>
            </a:r>
            <a:endParaRPr lang="zh-CN" altLang="en-US" sz="22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《说文解字》     许慎（东汉）</a:t>
            </a:r>
            <a:endParaRPr lang="zh-CN" altLang="en-US" sz="22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古者包羲氏之王天下也，仰则观象于天，俯则观法于地，视鸟兽之文与地之宜，近取诸身，远取诸物，于是始作《易》八卦，以垂宪象。及神农氏，结绳为治，而统其事，庶业其繁，饰伪萌生。黄帝之史官</a:t>
            </a:r>
            <a:r>
              <a:rPr lang="zh-CN" altLang="en-US" sz="2200" b="1" dirty="0">
                <a:solidFill>
                  <a:srgbClr val="FF0000"/>
                </a:solidFill>
                <a:latin typeface="宋体" panose="02010600030101010101" pitchFamily="2" charset="-122"/>
              </a:rPr>
              <a:t>仓颉，见鸟兽蹄迒之迹，知分理之可相别异也，初造书契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。“百工以乂，万品以察，盖取诸夬”；“夬，扬于王庭”。言文者宣教明化于王者朝廷,君子所以施禄及下，居德则忌也。   </a:t>
            </a:r>
            <a:endParaRPr lang="zh-CN" altLang="en-US" sz="22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仓颉之初作书，盖</a:t>
            </a:r>
            <a:r>
              <a:rPr lang="zh-CN" altLang="en-US" sz="2200" b="1" dirty="0">
                <a:solidFill>
                  <a:srgbClr val="FF0000"/>
                </a:solidFill>
                <a:latin typeface="宋体" panose="02010600030101010101" pitchFamily="2" charset="-122"/>
              </a:rPr>
              <a:t>依类象形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，故谓之</a:t>
            </a:r>
            <a:r>
              <a:rPr lang="zh-CN" altLang="en-US" sz="2200" b="1" dirty="0">
                <a:solidFill>
                  <a:srgbClr val="FF0000"/>
                </a:solidFill>
                <a:latin typeface="宋体" panose="02010600030101010101" pitchFamily="2" charset="-122"/>
              </a:rPr>
              <a:t>文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。其后</a:t>
            </a:r>
            <a:r>
              <a:rPr lang="zh-CN" altLang="en-US" sz="2200" b="1" dirty="0">
                <a:solidFill>
                  <a:srgbClr val="FF0000"/>
                </a:solidFill>
                <a:latin typeface="宋体" panose="02010600030101010101" pitchFamily="2" charset="-122"/>
              </a:rPr>
              <a:t>形声相</a:t>
            </a:r>
            <a:r>
              <a:rPr lang="zh-CN" altLang="en-US" sz="2200" b="1" dirty="0">
                <a:latin typeface="宋体" panose="02010600030101010101" pitchFamily="2" charset="-122"/>
              </a:rPr>
              <a:t>益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，即谓之</a:t>
            </a:r>
            <a:r>
              <a:rPr lang="zh-CN" altLang="en-US" sz="2200" b="1" dirty="0">
                <a:solidFill>
                  <a:srgbClr val="FF0000"/>
                </a:solidFill>
                <a:latin typeface="宋体" panose="02010600030101010101" pitchFamily="2" charset="-122"/>
              </a:rPr>
              <a:t>字</a:t>
            </a:r>
            <a:r>
              <a:rPr lang="zh-CN" altLang="en-US" sz="2200" b="1" dirty="0">
                <a:solidFill>
                  <a:srgbClr val="000000"/>
                </a:solidFill>
                <a:latin typeface="宋体" panose="02010600030101010101" pitchFamily="2" charset="-122"/>
              </a:rPr>
              <a:t>。文者，物象之本；字者，言孳乳而浸多也。著于竹帛谓之书。书者，如也。以迄五帝三王之世，改易殊体。封于泰山者七十有二代，靡有同焉。</a:t>
            </a:r>
            <a:endParaRPr lang="zh-CN" altLang="en-US" sz="22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wedge/>
    <p:sndAc>
      <p:stSnd>
        <p:snd r:embed="rId1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ff41bd5ad6eddc45d154abd39dbb6fd5366338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4508" t="2940" r="5757" b="3654"/>
          <a:stretch>
            <a:fillRect/>
          </a:stretch>
        </p:blipFill>
        <p:spPr>
          <a:xfrm>
            <a:off x="1043594" y="1412775"/>
            <a:ext cx="6336704" cy="4946951"/>
          </a:xfrm>
          <a:ln>
            <a:miter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4" descr="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413" y="0"/>
            <a:ext cx="457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5" name="Rectangle 3"/>
          <p:cNvSpPr/>
          <p:nvPr/>
        </p:nvSpPr>
        <p:spPr>
          <a:xfrm>
            <a:off x="228600" y="4337050"/>
            <a:ext cx="2651125" cy="64293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r>
              <a: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甲骨文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>
            <a:spLocks noGrp="1"/>
          </p:cNvSpPr>
          <p:nvPr>
            <p:ph type="title" idx="4294967295"/>
          </p:nvPr>
        </p:nvSpPr>
        <p:spPr>
          <a:xfrm>
            <a:off x="1617663" y="152400"/>
            <a:ext cx="2109787" cy="762000"/>
          </a:xfrm>
          <a:ln/>
        </p:spPr>
        <p:txBody>
          <a:bodyPr wrap="square" lIns="91440" tIns="45720" rIns="91440" bIns="45720" anchor="ctr" anchorCtr="0"/>
          <a:p>
            <a:pPr eaLnBrk="1" hangingPunct="1"/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   历</a:t>
            </a:r>
            <a:endParaRPr lang="zh-CN" altLang="en-US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8" name="Rectangle 5"/>
          <p:cNvSpPr/>
          <p:nvPr/>
        </p:nvSpPr>
        <p:spPr>
          <a:xfrm>
            <a:off x="5838825" y="1600200"/>
            <a:ext cx="2847975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4099" name="Rectangle 7"/>
          <p:cNvSpPr/>
          <p:nvPr/>
        </p:nvSpPr>
        <p:spPr>
          <a:xfrm>
            <a:off x="381000" y="1143000"/>
            <a:ext cx="5064125" cy="4038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zh-CN" altLang="en-US" b="1" dirty="0">
              <a:latin typeface="宋体" panose="02010600030101010101" pitchFamily="2" charset="-122"/>
            </a:endParaRPr>
          </a:p>
        </p:txBody>
      </p:sp>
      <p:pic>
        <p:nvPicPr>
          <p:cNvPr id="4100" name="Picture 8" descr="_DSC0259"/>
          <p:cNvPicPr>
            <a:picLocks noChangeAspect="1"/>
          </p:cNvPicPr>
          <p:nvPr/>
        </p:nvPicPr>
        <p:blipFill>
          <a:blip r:embed="rId1">
            <a:grayscl/>
            <a:lum bright="12000" contrast="-44000"/>
          </a:blip>
          <a:srcRect t="9114" r="24403" b="9114"/>
          <a:stretch>
            <a:fillRect/>
          </a:stretch>
        </p:blipFill>
        <p:spPr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矩形 4101"/>
          <p:cNvSpPr/>
          <p:nvPr/>
        </p:nvSpPr>
        <p:spPr>
          <a:xfrm>
            <a:off x="-19050" y="1289050"/>
            <a:ext cx="9186863" cy="4706938"/>
          </a:xfrm>
          <a:prstGeom prst="rect">
            <a:avLst/>
          </a:prstGeom>
          <a:solidFill>
            <a:schemeClr val="accent1">
              <a:alpha val="43137"/>
            </a:schemeClr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102" name="文本框 4102"/>
          <p:cNvSpPr txBox="1"/>
          <p:nvPr/>
        </p:nvSpPr>
        <p:spPr>
          <a:xfrm>
            <a:off x="260350" y="741363"/>
            <a:ext cx="6138863" cy="52054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简历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</a:rPr>
              <a:t>石华龙，男，甘肃陇南人。曾就读于西北民族大学美术学院、清华大学美术学院、俄罗斯国立师范大学艺术造型系。现为：中国岩画学会会员，甘肃省美术家协会会员、甘肃省书法家协会会员，甘肃省青年美术家协会理事、甘肃省大学生书画艺术联盟顾问。从事美术教育及艺术创作实践研究。书法、中国画、油画及书法作品多次参加全国及省部级以上展览，有多幅作品被国内外机构和私人收藏，在</a:t>
            </a: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核心期刊及</a:t>
            </a: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</a:rPr>
              <a:t>相关报刊发表</a:t>
            </a: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学术论文、艺术评论及</a:t>
            </a: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</a:rPr>
              <a:t>艺术作品20多篇次。         </a:t>
            </a:r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endParaRPr lang="zh-CN" altLang="en-US" sz="2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274638"/>
            <a:ext cx="3529012" cy="2867025"/>
          </a:xfrm>
          <a:ln/>
        </p:spPr>
        <p:txBody>
          <a:bodyPr wrap="square" lIns="91440" tIns="45720" rIns="91440" bIns="45720" anchor="b" anchorCtr="0"/>
          <a:p>
            <a:pPr eaLnBrk="1" hangingPunct="1"/>
            <a:r>
              <a:rPr lang="zh-CN" altLang="en-US" sz="3600" dirty="0">
                <a:solidFill>
                  <a:srgbClr val="002060"/>
                </a:solidFill>
              </a:rPr>
              <a:t>大盂鼎</a:t>
            </a:r>
            <a:br>
              <a:rPr lang="zh-CN" altLang="en-US" sz="3600" dirty="0">
                <a:solidFill>
                  <a:srgbClr val="002060"/>
                </a:solidFill>
              </a:rPr>
            </a:br>
            <a:br>
              <a:rPr lang="zh-CN" altLang="en-US" sz="3600" dirty="0">
                <a:solidFill>
                  <a:srgbClr val="002060"/>
                </a:solidFill>
              </a:rPr>
            </a:br>
            <a:r>
              <a:rPr lang="zh-CN" altLang="en-US" sz="3600" dirty="0">
                <a:solidFill>
                  <a:srgbClr val="002060"/>
                </a:solidFill>
              </a:rPr>
              <a:t>国家博物馆藏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22530" name="Picture 3" descr="大盂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1275" y="0"/>
            <a:ext cx="52927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52525"/>
          </a:xfrm>
          <a:ln/>
        </p:spPr>
        <p:txBody>
          <a:bodyPr wrap="square" lIns="91440" tIns="45720" rIns="91440" bIns="45720" anchor="ctr" anchorCtr="0"/>
          <a:p>
            <a:r>
              <a:rPr lang="zh-CN" altLang="en-US" sz="5000" b="1" dirty="0"/>
              <a:t>四、汉字的造字方法</a:t>
            </a:r>
            <a:endParaRPr lang="zh-CN" altLang="en-US" sz="5000" b="1" dirty="0"/>
          </a:p>
        </p:txBody>
      </p:sp>
      <p:sp>
        <p:nvSpPr>
          <p:cNvPr id="23554" name="文本框 1"/>
          <p:cNvSpPr txBox="1"/>
          <p:nvPr/>
        </p:nvSpPr>
        <p:spPr>
          <a:xfrm>
            <a:off x="230188" y="1981200"/>
            <a:ext cx="8810625" cy="4359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Arial" panose="020B0604020202020204" pitchFamily="34" charset="0"/>
              </a:rPr>
              <a:t>  </a:t>
            </a:r>
            <a:r>
              <a:rPr lang="zh-CN" altLang="en-US" sz="2800">
                <a:latin typeface="Arial" panose="020B0604020202020204" pitchFamily="34" charset="0"/>
              </a:rPr>
              <a:t>《周礼》:八岁入小学，保氏教国子先以六书。一曰指事。指事者，视而可识，察而见意，上下是也。二曰象形，象形者，画成其物，随体诘诎，日月是也。三曰形声。形声者，以事为名，取譬相成，江河是也。四曰会意。会意者，比类合谊，以见指撝，武信是也。五曰转注。转注者，建类一首，同意相受，考老是也。六曰假借。假借者，本无其字，依声托事，令长是也。及宣王太史籀著《大篆》十五篇，与古文或异。至孔子书《六经》，左丘明述《春秋传》，皆以古文，厥意可得而说也。</a:t>
            </a:r>
            <a:endParaRPr lang="zh-CN" altLang="en-US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xfrm>
            <a:off x="250825" y="2636838"/>
            <a:ext cx="8229600" cy="1152525"/>
          </a:xfrm>
          <a:ln/>
        </p:spPr>
        <p:txBody>
          <a:bodyPr wrap="square" lIns="91440" tIns="45720" rIns="91440" bIns="45720" anchor="ctr" anchorCtr="0"/>
          <a:p>
            <a:pPr>
              <a:lnSpc>
                <a:spcPct val="130000"/>
              </a:lnSpc>
            </a:pP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五、汉字的字体演变</a:t>
            </a:r>
            <a:b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（甲骨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金文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大小篆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隶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楷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行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\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草）</a:t>
            </a:r>
            <a:endParaRPr lang="zh-CN" altLang="en-US" sz="4000" b="1" dirty="0"/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500063" y="3571875"/>
            <a:ext cx="461963" cy="6429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大篆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4857750"/>
            <a:ext cx="461963" cy="1071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甲骨文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13" y="4857750"/>
            <a:ext cx="461963" cy="1071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钟鼎文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75" y="4857750"/>
            <a:ext cx="461963" cy="1071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石鼓文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1063" y="4429125"/>
            <a:ext cx="461963" cy="15001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狂草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750" y="4643438"/>
            <a:ext cx="461963" cy="12858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汉碑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0" y="4429125"/>
            <a:ext cx="461963" cy="15001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今草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0563" y="4214813"/>
            <a:ext cx="461963" cy="17145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正楷书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625" y="4214813"/>
            <a:ext cx="461963" cy="17145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魏碑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7875" y="4357688"/>
            <a:ext cx="461963" cy="15716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行楷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7938" y="4357688"/>
            <a:ext cx="461963" cy="15716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行草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0938" y="4429125"/>
            <a:ext cx="461963" cy="15001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章草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1625" y="1285875"/>
            <a:ext cx="6786563" cy="3698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书      法     类     型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2375" y="2071688"/>
            <a:ext cx="1247775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草书</a:t>
            </a: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750" y="2071688"/>
            <a:ext cx="5072063" cy="369888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正书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6438" y="2071688"/>
            <a:ext cx="1000125" cy="1754188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 anchor="ctr"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行书</a:t>
            </a: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rtl="0">
              <a:buClrTx/>
              <a:buSzTx/>
              <a:buFontTx/>
              <a:buNone/>
              <a:defRPr/>
            </a:pP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9125" y="2786063"/>
            <a:ext cx="928688" cy="369888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楷书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5750" y="2786063"/>
            <a:ext cx="1785938" cy="369888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篆书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1750" y="2786063"/>
            <a:ext cx="857250" cy="369888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隶书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57313" y="3571875"/>
            <a:ext cx="714375" cy="3698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小篆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57438" y="3571875"/>
            <a:ext cx="461963" cy="6429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秦隶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71813" y="3571875"/>
            <a:ext cx="461963" cy="6429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汉隶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13" y="4643438"/>
            <a:ext cx="461963" cy="12858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摩崖石刻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1875" y="4643438"/>
            <a:ext cx="461963" cy="12858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eaVert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汉简</a:t>
            </a:r>
            <a:endParaRPr kumimoji="0" lang="zh-CN" altLang="en-US" b="1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2143125" y="1714500"/>
            <a:ext cx="428625" cy="28575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下箭头 36"/>
          <p:cNvSpPr/>
          <p:nvPr/>
        </p:nvSpPr>
        <p:spPr>
          <a:xfrm>
            <a:off x="5929313" y="1714500"/>
            <a:ext cx="428625" cy="28575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下箭头 37"/>
          <p:cNvSpPr/>
          <p:nvPr/>
        </p:nvSpPr>
        <p:spPr>
          <a:xfrm>
            <a:off x="7858125" y="1714500"/>
            <a:ext cx="500063" cy="28575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rot="5400000">
            <a:off x="1000919" y="2642394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rot="5400000">
            <a:off x="2715419" y="2642394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5400000">
            <a:off x="4644231" y="2642394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5400000">
            <a:off x="572294" y="3356769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rot="5400000">
            <a:off x="2500313" y="3357563"/>
            <a:ext cx="28575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rot="5400000">
            <a:off x="3144044" y="3356769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rot="5400000">
            <a:off x="1500981" y="3356769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2857500" y="4357688"/>
            <a:ext cx="92868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rot="16200000" flipH="1">
            <a:off x="2750344" y="4464844"/>
            <a:ext cx="21431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 rot="16200000" flipH="1">
            <a:off x="3679031" y="4464844"/>
            <a:ext cx="21431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500063" y="4572000"/>
            <a:ext cx="10001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 rot="5400000">
            <a:off x="357981" y="4714081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rot="5400000">
            <a:off x="1358106" y="4714081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rot="5400000">
            <a:off x="858044" y="4714081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rot="5400000">
            <a:off x="572294" y="4356894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 rot="5400000">
            <a:off x="4250531" y="3679031"/>
            <a:ext cx="930275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/>
          <p:nvPr/>
        </p:nvCxnSpPr>
        <p:spPr>
          <a:xfrm rot="5400000">
            <a:off x="4679950" y="3678238"/>
            <a:ext cx="928688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/>
          <p:nvPr/>
        </p:nvCxnSpPr>
        <p:spPr>
          <a:xfrm rot="5400000">
            <a:off x="5965031" y="4250531"/>
            <a:ext cx="21590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rot="5400000">
            <a:off x="6536531" y="4250531"/>
            <a:ext cx="21590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/>
          <p:nvPr/>
        </p:nvCxnSpPr>
        <p:spPr>
          <a:xfrm rot="5400000">
            <a:off x="7716044" y="4285456"/>
            <a:ext cx="142875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/>
          <p:nvPr/>
        </p:nvCxnSpPr>
        <p:spPr>
          <a:xfrm rot="5400000">
            <a:off x="8144669" y="4285456"/>
            <a:ext cx="142875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/>
          <p:nvPr/>
        </p:nvCxnSpPr>
        <p:spPr>
          <a:xfrm rot="5400000">
            <a:off x="8573294" y="4285456"/>
            <a:ext cx="142875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/>
          <p:cNvCxnSpPr/>
          <p:nvPr/>
        </p:nvCxnSpPr>
        <p:spPr>
          <a:xfrm rot="5400000">
            <a:off x="3108325" y="4392613"/>
            <a:ext cx="357188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>
            <a:off x="1000125" y="3714750"/>
            <a:ext cx="252413" cy="1588"/>
          </a:xfrm>
          <a:prstGeom prst="straightConnector1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>
            <a:off x="1000125" y="4071938"/>
            <a:ext cx="1285875" cy="1588"/>
          </a:xfrm>
          <a:prstGeom prst="straightConnector1">
            <a:avLst/>
          </a:prstGeom>
          <a:ln>
            <a:solidFill>
              <a:srgbClr val="CC66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/>
          <p:cNvCxnSpPr/>
          <p:nvPr/>
        </p:nvCxnSpPr>
        <p:spPr>
          <a:xfrm>
            <a:off x="2857500" y="3857625"/>
            <a:ext cx="180975" cy="1588"/>
          </a:xfrm>
          <a:prstGeom prst="straightConnector1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肘形连接符 119"/>
          <p:cNvCxnSpPr>
            <a:endCxn id="25" idx="1"/>
          </p:cNvCxnSpPr>
          <p:nvPr/>
        </p:nvCxnSpPr>
        <p:spPr>
          <a:xfrm rot="5400000" flipH="1" flipV="1">
            <a:off x="3771106" y="2985294"/>
            <a:ext cx="673100" cy="642938"/>
          </a:xfrm>
          <a:prstGeom prst="bentConnector2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3571875" y="3643313"/>
            <a:ext cx="214313" cy="1588"/>
          </a:xfrm>
          <a:prstGeom prst="line">
            <a:avLst/>
          </a:prstGeom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3571875" y="3714750"/>
            <a:ext cx="2143125" cy="1588"/>
          </a:xfrm>
          <a:prstGeom prst="straightConnector1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/>
          <p:nvPr/>
        </p:nvCxnSpPr>
        <p:spPr>
          <a:xfrm>
            <a:off x="3571875" y="4000500"/>
            <a:ext cx="3929063" cy="1588"/>
          </a:xfrm>
          <a:prstGeom prst="straightConnector1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4" descr="zc-6746-407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71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标题 3"/>
          <p:cNvSpPr>
            <a:spLocks noGrp="1"/>
          </p:cNvSpPr>
          <p:nvPr>
            <p:ph type="title"/>
          </p:nvPr>
        </p:nvSpPr>
        <p:spPr>
          <a:xfrm>
            <a:off x="2197100" y="449263"/>
            <a:ext cx="6946900" cy="693738"/>
          </a:xfrm>
          <a:solidFill>
            <a:srgbClr val="00A2DB"/>
          </a:solidFill>
          <a:ln>
            <a:miter/>
          </a:ln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          I.</a:t>
            </a: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甲 骨 文 獻</a:t>
            </a:r>
            <a:endParaRPr kumimoji="0" lang="zh-CN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532" name="内容占位符 4"/>
          <p:cNvSpPr>
            <a:spLocks noGrp="1"/>
          </p:cNvSpPr>
          <p:nvPr>
            <p:ph idx="1"/>
          </p:nvPr>
        </p:nvSpPr>
        <p:spPr>
          <a:xfrm>
            <a:off x="2552700" y="1666875"/>
            <a:ext cx="6591300" cy="4867275"/>
          </a:xfrm>
          <a:ln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marL="8255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zh-CN" altLang="en-US" sz="28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以</a:t>
            </a:r>
            <a:r>
              <a:rPr kumimoji="0" lang="zh-CN" altLang="en-US" sz="2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甲</a:t>
            </a:r>
            <a:r>
              <a:rPr kumimoji="0" lang="zh-CN" altLang="en-US" sz="28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骨</a:t>
            </a:r>
            <a:r>
              <a:rPr kumimoji="0" lang="zh-CN" altLang="en-US" sz="28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作为文字书写载体形式的文献称甲骨文献。是目前所见我国</a:t>
            </a:r>
            <a:r>
              <a:rPr kumimoji="0" lang="zh-CN" altLang="en-US" sz="2800" b="1" i="0" u="sng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最早的</a:t>
            </a:r>
            <a:r>
              <a:rPr kumimoji="0" lang="zh-CN" altLang="en-US" sz="28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、比较</a:t>
            </a:r>
            <a:r>
              <a:rPr kumimoji="0" lang="zh-CN" altLang="en-US" sz="2800" b="1" i="0" u="sng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成系统的</a:t>
            </a:r>
            <a:r>
              <a:rPr kumimoji="0" lang="zh-CN" altLang="en-US" sz="28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、具有</a:t>
            </a:r>
            <a:r>
              <a:rPr kumimoji="0" lang="zh-CN" altLang="en-US" sz="2800" b="1" i="0" u="sng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相当规模的</a:t>
            </a:r>
            <a:r>
              <a:rPr kumimoji="0" lang="zh-CN" altLang="en-US" sz="28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出土文献。甲骨文的发现，在中国学术史上具有划时代的意义，对于中国的语言文字、历史、文化史的研究产生了重大影响。</a:t>
            </a:r>
            <a:endParaRPr kumimoji="0" lang="zh-CN" altLang="en-US" sz="2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2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char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char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char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6" descr="2562495028.jpg"/>
          <p:cNvPicPr>
            <a:picLocks noChangeAspect="1"/>
          </p:cNvPicPr>
          <p:nvPr/>
        </p:nvPicPr>
        <p:blipFill>
          <a:blip r:embed="rId1"/>
          <a:srcRect l="6323" r="8292"/>
          <a:stretch>
            <a:fillRect/>
          </a:stretch>
        </p:blipFill>
        <p:spPr>
          <a:xfrm>
            <a:off x="1066800" y="152400"/>
            <a:ext cx="3662363" cy="6510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内容占位符 3" descr="22321250717594308.jpg"/>
          <p:cNvPicPr>
            <a:picLocks noChangeAspect="1"/>
          </p:cNvPicPr>
          <p:nvPr/>
        </p:nvPicPr>
        <p:blipFill>
          <a:blip r:embed="rId2"/>
          <a:srcRect l="8333" r="5556"/>
          <a:stretch>
            <a:fillRect/>
          </a:stretch>
        </p:blipFill>
        <p:spPr>
          <a:xfrm>
            <a:off x="4848225" y="185738"/>
            <a:ext cx="4203700" cy="650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竖排标题 3"/>
          <p:cNvSpPr>
            <a:spLocks noGrp="1"/>
          </p:cNvSpPr>
          <p:nvPr>
            <p:ph type="title" orient="vert"/>
          </p:nvPr>
        </p:nvSpPr>
        <p:spPr>
          <a:xfrm>
            <a:off x="-26987" y="4154488"/>
            <a:ext cx="1154113" cy="1630363"/>
          </a:xfrm>
          <a:ln>
            <a:miter/>
          </a:ln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甲 </a:t>
            </a:r>
            <a:br>
              <a:rPr kumimoji="0" lang="zh-CN" alt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zh-CN" alt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骨</a:t>
            </a:r>
            <a:endParaRPr kumimoji="0" lang="zh-CN" altLang="en-US" sz="5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1"/>
          <p:cNvSpPr>
            <a:spLocks noGrp="1"/>
          </p:cNvSpPr>
          <p:nvPr>
            <p:ph type="title"/>
          </p:nvPr>
        </p:nvSpPr>
        <p:spPr>
          <a:xfrm>
            <a:off x="1763713" y="5084763"/>
            <a:ext cx="5256212" cy="865187"/>
          </a:xfrm>
          <a:ln/>
        </p:spPr>
        <p:txBody>
          <a:bodyPr wrap="square" lIns="91440" tIns="45720" rIns="91440" bIns="45720" anchor="ctr" anchorCtr="0"/>
          <a:p>
            <a:pPr eaLnBrk="1" hangingPunct="1"/>
            <a:r>
              <a:rPr lang="zh-CN" altLang="en-US" dirty="0"/>
              <a:t>甲骨文</a:t>
            </a:r>
            <a:endParaRPr lang="zh-CN" altLang="en-US" dirty="0"/>
          </a:p>
        </p:txBody>
      </p:sp>
      <p:pic>
        <p:nvPicPr>
          <p:cNvPr id="28674" name="图片 4" descr="1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1700213"/>
            <a:ext cx="8301037" cy="2808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468313" y="2003425"/>
            <a:ext cx="3887787" cy="5500688"/>
          </a:xfrm>
          <a:ln/>
        </p:spPr>
        <p:txBody>
          <a:bodyPr wrap="square" lIns="91440" tIns="45720" rIns="91440" bIns="45720" anchor="t" anchorCtr="0"/>
          <a:p>
            <a:pPr marL="82550" indent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400" dirty="0"/>
              <a:t>      </a:t>
            </a:r>
            <a:r>
              <a:rPr lang="zh-CN" altLang="en-US" sz="2400" b="1" dirty="0"/>
              <a:t>以金、银、铜、铁、锡、铅等</a:t>
            </a:r>
            <a:r>
              <a:rPr lang="zh-CN" altLang="en-US" sz="2400" b="1" u="sng" dirty="0">
                <a:solidFill>
                  <a:srgbClr val="FF0000"/>
                </a:solidFill>
              </a:rPr>
              <a:t>金属器物</a:t>
            </a:r>
            <a:r>
              <a:rPr lang="zh-CN" altLang="en-US" sz="2400" b="1" dirty="0"/>
              <a:t>作为文字载体形式的文献称金器文献。目前所见我国最早金器铭文是</a:t>
            </a:r>
            <a:r>
              <a:rPr lang="zh-CN" altLang="en-US" sz="2400" b="1" u="sng" dirty="0">
                <a:solidFill>
                  <a:srgbClr val="FF0000"/>
                </a:solidFill>
              </a:rPr>
              <a:t>商代</a:t>
            </a:r>
            <a:r>
              <a:rPr lang="zh-CN" altLang="en-US" sz="2400" b="1" dirty="0"/>
              <a:t>的实物。最著名者是商周青铜器。</a:t>
            </a:r>
            <a:endParaRPr lang="zh-CN" altLang="en-US" sz="2400" b="1" dirty="0"/>
          </a:p>
        </p:txBody>
      </p:sp>
      <p:pic>
        <p:nvPicPr>
          <p:cNvPr id="29698" name="图片 5" descr="900.jpg"/>
          <p:cNvPicPr>
            <a:picLocks noChangeAspect="1"/>
          </p:cNvPicPr>
          <p:nvPr/>
        </p:nvPicPr>
        <p:blipFill>
          <a:blip r:embed="rId1"/>
          <a:srcRect t="5208"/>
          <a:stretch>
            <a:fillRect/>
          </a:stretch>
        </p:blipFill>
        <p:spPr>
          <a:xfrm>
            <a:off x="4572000" y="0"/>
            <a:ext cx="38846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标题 3"/>
          <p:cNvSpPr>
            <a:spLocks noGrp="1"/>
          </p:cNvSpPr>
          <p:nvPr/>
        </p:nvSpPr>
        <p:spPr>
          <a:xfrm>
            <a:off x="395288" y="582613"/>
            <a:ext cx="4176713" cy="774700"/>
          </a:xfrm>
          <a:prstGeom prst="rect">
            <a:avLst/>
          </a:prstGeom>
          <a:solidFill>
            <a:srgbClr val="00A2DB"/>
          </a:solidFill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II.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+mn-ea"/>
              </a:rPr>
              <a:t>金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文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竖排标题 6"/>
          <p:cNvSpPr>
            <a:spLocks noGrp="1"/>
          </p:cNvSpPr>
          <p:nvPr>
            <p:ph type="title" orient="vert"/>
          </p:nvPr>
        </p:nvSpPr>
        <p:spPr>
          <a:xfrm>
            <a:off x="468313" y="633413"/>
            <a:ext cx="1655762" cy="5851525"/>
          </a:xfrm>
          <a:ln/>
        </p:spPr>
        <p:txBody>
          <a:bodyPr wrap="square" lIns="91440" tIns="45720" rIns="91440" bIns="45720" anchor="ctr" anchorCtr="0"/>
          <a:p>
            <a:pPr eaLnBrk="1" hangingPunct="1"/>
            <a:r>
              <a:rPr lang="zh-CN" altLang="en-US" b="1" dirty="0">
                <a:solidFill>
                  <a:srgbClr val="FF0000"/>
                </a:solidFill>
              </a:rPr>
              <a:t>散 氏 盤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内容占位符 3" descr="p179958403-6.jpg"/>
          <p:cNvPicPr>
            <a:picLocks noGrp="1" noChangeAspect="1"/>
          </p:cNvPicPr>
          <p:nvPr>
            <p:ph type="body" orient="vert" idx="1"/>
          </p:nvPr>
        </p:nvPicPr>
        <p:blipFill>
          <a:blip r:embed="rId1"/>
          <a:srcRect t="28500" b="7240"/>
          <a:stretch>
            <a:fillRect/>
          </a:stretch>
        </p:blipFill>
        <p:spPr>
          <a:xfrm>
            <a:off x="2411413" y="260350"/>
            <a:ext cx="5795963" cy="3724275"/>
          </a:xfrm>
          <a:ln w="38100" cap="sq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 l="14666" t="19470" r="65613" b="16562"/>
          <a:stretch>
            <a:fillRect/>
          </a:stretch>
        </p:blipFill>
        <p:spPr>
          <a:xfrm>
            <a:off x="2555775" y="4221072"/>
            <a:ext cx="1438316" cy="263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b="4423"/>
          <a:stretch>
            <a:fillRect/>
          </a:stretch>
        </p:blipFill>
        <p:spPr>
          <a:xfrm>
            <a:off x="5436095" y="4199451"/>
            <a:ext cx="2520280" cy="265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Picture 5" descr="504ec7f96378e64e252df2c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0"/>
            <a:ext cx="472598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6" name="Text Box 7"/>
          <p:cNvSpPr txBox="1"/>
          <p:nvPr/>
        </p:nvSpPr>
        <p:spPr>
          <a:xfrm>
            <a:off x="5435600" y="188913"/>
            <a:ext cx="1800225" cy="6480175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3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大盂鼎铭文</a:t>
            </a:r>
            <a:endParaRPr lang="en-US" altLang="zh-CN" sz="30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3000" b="1" dirty="0">
                <a:latin typeface="华文中宋" pitchFamily="2" charset="-122"/>
                <a:ea typeface="华文中宋" pitchFamily="2" charset="-122"/>
              </a:rPr>
              <a:t>西周早期金文书法的代表作</a:t>
            </a:r>
            <a:endParaRPr lang="zh-CN" altLang="en-US" sz="30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1747" name="Text Box 8"/>
          <p:cNvSpPr txBox="1"/>
          <p:nvPr/>
        </p:nvSpPr>
        <p:spPr>
          <a:xfrm>
            <a:off x="7394575" y="3527425"/>
            <a:ext cx="458788" cy="1846263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7526338" y="1052513"/>
            <a:ext cx="862013" cy="403225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sz="4400" b="1" kern="1200" cap="none" spc="0" normalizeH="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金文</a:t>
            </a:r>
            <a:endParaRPr kumimoji="0" lang="zh-CN" altLang="en-US" sz="4400" b="1" kern="1200" cap="none" spc="0" normalizeH="0" baseline="0" noProof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5C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文本占位符 4097"/>
          <p:cNvSpPr>
            <a:spLocks noGrp="1"/>
          </p:cNvSpPr>
          <p:nvPr>
            <p:ph idx="1"/>
          </p:nvPr>
        </p:nvSpPr>
        <p:spPr>
          <a:xfrm>
            <a:off x="635" y="0"/>
            <a:ext cx="9482455" cy="695960"/>
          </a:xfrm>
          <a:ln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  <a:t>                                </a:t>
            </a:r>
            <a:b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</a:br>
            <a:endParaRPr lang="zh-CN" altLang="en-US" sz="4000" b="1" strike="noStrike" noProof="1" dirty="0">
              <a:solidFill>
                <a:srgbClr val="000000"/>
              </a:solidFill>
              <a:ea typeface="华文行楷" pitchFamily="2" charset="-122"/>
            </a:endParaRPr>
          </a:p>
        </p:txBody>
      </p:sp>
      <p:pic>
        <p:nvPicPr>
          <p:cNvPr id="5123" name="图片 6" descr="甲骨文"/>
          <p:cNvPicPr>
            <a:picLocks noChangeAspect="1"/>
          </p:cNvPicPr>
          <p:nvPr/>
        </p:nvPicPr>
        <p:blipFill>
          <a:blip r:embed="rId1"/>
          <a:srcRect l="4587"/>
          <a:stretch>
            <a:fillRect/>
          </a:stretch>
        </p:blipFill>
        <p:spPr>
          <a:xfrm>
            <a:off x="0" y="0"/>
            <a:ext cx="4933950" cy="689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文本框 99"/>
          <p:cNvSpPr txBox="1"/>
          <p:nvPr/>
        </p:nvSpPr>
        <p:spPr>
          <a:xfrm>
            <a:off x="5105400" y="914400"/>
            <a:ext cx="3968750" cy="4618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    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主要内容：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一、文字与书法</a:t>
            </a:r>
            <a:endParaRPr lang="zh-CN" altLang="en-US" sz="2400" b="1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二、汉字象形的智慧</a:t>
            </a:r>
            <a:endParaRPr lang="zh-CN" altLang="en-US" sz="2400" b="1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三、汉字的产生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latin typeface="Arial" panose="020B0604020202020204" pitchFamily="34" charset="0"/>
              </a:rPr>
              <a:t>四、汉字的造字方法</a:t>
            </a:r>
            <a:endParaRPr lang="zh-CN" altLang="en-US" sz="2400" b="1"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latin typeface="Arial" panose="020B0604020202020204" pitchFamily="34" charset="0"/>
              </a:rPr>
              <a:t>五、汉字的字体演变</a:t>
            </a:r>
            <a:endParaRPr lang="zh-CN" altLang="en-US" sz="2400" b="1"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000" b="1">
                <a:latin typeface="Arial" panose="020B0604020202020204" pitchFamily="34" charset="0"/>
              </a:rPr>
              <a:t>（甲骨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金文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大小篆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隶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楷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行</a:t>
            </a:r>
            <a:r>
              <a:rPr lang="en-US" altLang="zh-CN" sz="2000" b="1">
                <a:latin typeface="Arial" panose="020B0604020202020204" pitchFamily="34" charset="0"/>
              </a:rPr>
              <a:t>\</a:t>
            </a:r>
            <a:r>
              <a:rPr lang="zh-CN" altLang="en-US" sz="2000" b="1">
                <a:latin typeface="Arial" panose="020B0604020202020204" pitchFamily="34" charset="0"/>
              </a:rPr>
              <a:t>草）</a:t>
            </a:r>
            <a:endParaRPr lang="zh-CN" altLang="en-US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7" name="标题 3"/>
          <p:cNvSpPr>
            <a:spLocks noGrp="1"/>
          </p:cNvSpPr>
          <p:nvPr>
            <p:ph type="title"/>
          </p:nvPr>
        </p:nvSpPr>
        <p:spPr>
          <a:xfrm>
            <a:off x="2197100" y="449263"/>
            <a:ext cx="6946900" cy="693738"/>
          </a:xfrm>
          <a:solidFill>
            <a:srgbClr val="00A2DB"/>
          </a:solidFill>
          <a:ln>
            <a:miter/>
          </a:ln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Ⅲ.</a:t>
            </a:r>
            <a:r>
              <a:rPr kumimoji="0" lang="zh-CN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石鼓文</a:t>
            </a:r>
            <a:endParaRPr kumimoji="0" lang="zh-CN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532" name="内容占位符 4"/>
          <p:cNvSpPr>
            <a:spLocks noGrp="1"/>
          </p:cNvSpPr>
          <p:nvPr>
            <p:ph idx="1"/>
          </p:nvPr>
        </p:nvSpPr>
        <p:spPr>
          <a:xfrm>
            <a:off x="3419475" y="1268413"/>
            <a:ext cx="5724525" cy="5265737"/>
          </a:xfrm>
          <a:ln/>
        </p:spPr>
        <p:txBody>
          <a:bodyPr wrap="square" lIns="91440" tIns="45720" rIns="91440" bIns="45720" anchor="t" anchorCtr="0"/>
          <a:p>
            <a:pPr marL="82550" indent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zh-CN" altLang="en-US" sz="2600" b="1" dirty="0"/>
              <a:t>        </a:t>
            </a:r>
            <a:r>
              <a:rPr lang="zh-CN" altLang="en-US" sz="2600" b="1" dirty="0">
                <a:latin typeface="华文中宋" pitchFamily="2" charset="-122"/>
                <a:ea typeface="华文中宋" pitchFamily="2" charset="-122"/>
              </a:rPr>
              <a:t>东周初秦国刻石文字。在十块鼓形石上，用籀文分刻十首四言韵文，记述秦国国君的游猎情况。后世亦称为猎碣。唐初在天兴（今陕西宝鸡）三畤原出土。 杜甫韩愈等都有诗篇歌咏，欧阳询、虞世南、褚遂良都极推重其书法。现在一石字已磨灭，其余九石也有残缺。藏北京故宫博物院。</a:t>
            </a:r>
            <a:r>
              <a:rPr lang="zh-CN" altLang="en-US" sz="2600" b="1" dirty="0"/>
              <a:t> </a:t>
            </a:r>
            <a:endParaRPr lang="en-US" altLang="en-US" sz="2600" b="1" dirty="0"/>
          </a:p>
        </p:txBody>
      </p:sp>
      <p:pic>
        <p:nvPicPr>
          <p:cNvPr id="32771" name="图片 5" descr="timg (2).jpg"/>
          <p:cNvPicPr>
            <a:picLocks noChangeAspect="1"/>
          </p:cNvPicPr>
          <p:nvPr/>
        </p:nvPicPr>
        <p:blipFill>
          <a:blip r:embed="rId1"/>
          <a:srcRect l="67325"/>
          <a:stretch>
            <a:fillRect/>
          </a:stretch>
        </p:blipFill>
        <p:spPr>
          <a:xfrm>
            <a:off x="0" y="260350"/>
            <a:ext cx="3168650" cy="638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charRg st="0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charRg st="0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charRg st="0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 rot="-10800000" flipV="1">
            <a:off x="714375" y="285750"/>
            <a:ext cx="3786188" cy="1919288"/>
          </a:xfrm>
          <a:ln/>
        </p:spPr>
        <p:txBody>
          <a:bodyPr wrap="square" lIns="91440" tIns="45720" rIns="91440" bIns="45720" anchor="ctr" anchorCtr="0"/>
          <a:p>
            <a:pPr eaLnBrk="1" hangingPunct="1"/>
            <a:r>
              <a:rPr lang="zh-CN" altLang="en-US" b="1" dirty="0">
                <a:solidFill>
                  <a:srgbClr val="FF0000"/>
                </a:solidFill>
              </a:rPr>
              <a:t>石鼓与石鼓文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3794" name="图片 4" descr="728da9773912b31bb6c606f38618367adbb44aed2f73c97e.jpg"/>
          <p:cNvPicPr>
            <a:picLocks noChangeAspect="1"/>
          </p:cNvPicPr>
          <p:nvPr/>
        </p:nvPicPr>
        <p:blipFill>
          <a:blip r:embed="rId1"/>
          <a:srcRect l="17961" t="11440" r="22551"/>
          <a:stretch>
            <a:fillRect/>
          </a:stretch>
        </p:blipFill>
        <p:spPr>
          <a:xfrm>
            <a:off x="250825" y="2349500"/>
            <a:ext cx="4321175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3" descr="b7fd5266d0160924d652cbffd40735fae7cd7b899f5114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25"/>
            <a:ext cx="3970213" cy="6504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wrap="square" lIns="91440" tIns="45720" rIns="91440" bIns="45720" anchor="ctr" anchorCtr="0"/>
          <a:p>
            <a:r>
              <a:rPr lang="zh-CN" altLang="en-US" sz="3500" b="1" dirty="0">
                <a:latin typeface="华文中宋" pitchFamily="2" charset="-122"/>
                <a:ea typeface="华文中宋" pitchFamily="2" charset="-122"/>
              </a:rPr>
              <a:t>吴昌硕（</a:t>
            </a:r>
            <a:r>
              <a:rPr lang="en-US" altLang="zh-CN" sz="3500" b="1" dirty="0">
                <a:latin typeface="华文中宋" pitchFamily="2" charset="-122"/>
                <a:ea typeface="华文中宋" pitchFamily="2" charset="-122"/>
              </a:rPr>
              <a:t>1844-1827</a:t>
            </a:r>
            <a:r>
              <a:rPr lang="zh-CN" altLang="en-US" sz="3500" b="1" dirty="0">
                <a:latin typeface="华文中宋" pitchFamily="2" charset="-122"/>
                <a:ea typeface="华文中宋" pitchFamily="2" charset="-122"/>
              </a:rPr>
              <a:t>）</a:t>
            </a:r>
            <a:endParaRPr lang="zh-CN" altLang="en-US" sz="3500" b="1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7" name="内容占位符 6" descr="吴昌硕临石鼓文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b="953"/>
          <a:stretch>
            <a:fillRect/>
          </a:stretch>
        </p:blipFill>
        <p:spPr>
          <a:xfrm>
            <a:off x="971599" y="1412775"/>
            <a:ext cx="2952328" cy="5184576"/>
          </a:xfrm>
          <a:ln>
            <a:miter/>
          </a:ln>
          <a:effectLst>
            <a:softEdge rad="112500"/>
          </a:effectLst>
        </p:spPr>
      </p:pic>
      <p:pic>
        <p:nvPicPr>
          <p:cNvPr id="8" name="图片 7" descr="吴昌硕.jpg"/>
          <p:cNvPicPr>
            <a:picLocks noChangeAspect="1"/>
          </p:cNvPicPr>
          <p:nvPr/>
        </p:nvPicPr>
        <p:blipFill>
          <a:blip r:embed="rId2" cstate="print"/>
          <a:srcRect l="2964" r="2790"/>
          <a:stretch>
            <a:fillRect/>
          </a:stretch>
        </p:blipFill>
        <p:spPr>
          <a:xfrm>
            <a:off x="5076042" y="1451174"/>
            <a:ext cx="3384376" cy="496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468313" y="2003425"/>
            <a:ext cx="3887787" cy="4665663"/>
          </a:xfrm>
          <a:ln/>
        </p:spPr>
        <p:txBody>
          <a:bodyPr wrap="square" lIns="91440" tIns="45720" rIns="91440" bIns="45720" anchor="t" anchorCtr="0"/>
          <a:p>
            <a:pPr marL="82550" indent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大篆，相传周宣王时史籀所作，故亦名籀文或籀书。</a:t>
            </a:r>
            <a:endParaRPr lang="en-US" altLang="zh-CN" sz="2400" dirty="0">
              <a:latin typeface="华文中宋" pitchFamily="2" charset="-122"/>
              <a:ea typeface="华文中宋" pitchFamily="2" charset="-122"/>
            </a:endParaRPr>
          </a:p>
          <a:p>
            <a:pPr marL="82550" indent="0"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altLang="zh-CN" sz="2400" b="1" dirty="0">
              <a:latin typeface="华文中宋" pitchFamily="2" charset="-122"/>
              <a:ea typeface="华文中宋" pitchFamily="2" charset="-122"/>
            </a:endParaRPr>
          </a:p>
          <a:p>
            <a:pPr marL="82550" indent="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zh-CN" altLang="en-US" sz="2400" b="1" dirty="0">
                <a:latin typeface="华文中宋" pitchFamily="2" charset="-122"/>
                <a:ea typeface="华文中宋" pitchFamily="2" charset="-122"/>
              </a:rPr>
              <a:t>小篆，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秦代通行的一种字体，省改大篆而成。亦称秦篆，后世通称篆书。今尚有</a:t>
            </a:r>
            <a:r>
              <a:rPr lang="en-US" altLang="zh-CN" sz="24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琅邪台刻石</a:t>
            </a:r>
            <a:r>
              <a:rPr lang="en-US" altLang="zh-CN" sz="24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》《</a:t>
            </a:r>
            <a:r>
              <a:rPr lang="zh-CN" altLang="en-US" sz="24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泰山刻石</a:t>
            </a:r>
            <a:r>
              <a:rPr lang="en-US" altLang="zh-CN" sz="24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》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等残石存世。</a:t>
            </a:r>
            <a:endParaRPr lang="zh-CN" altLang="en-US" sz="24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6387" name="标题 3"/>
          <p:cNvSpPr>
            <a:spLocks noGrp="1"/>
          </p:cNvSpPr>
          <p:nvPr/>
        </p:nvSpPr>
        <p:spPr>
          <a:xfrm>
            <a:off x="250825" y="404813"/>
            <a:ext cx="4321175" cy="952500"/>
          </a:xfrm>
          <a:prstGeom prst="rect">
            <a:avLst/>
          </a:prstGeom>
          <a:solidFill>
            <a:srgbClr val="00A2DB"/>
          </a:solidFill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华文中宋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Ⅳ. </a:t>
            </a: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大篆与小篆</a:t>
            </a:r>
            <a:endParaRPr kumimoji="0" lang="zh-CN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5843" name="图片 8" descr="629eacb8x748f1e5ed175&amp;690.jpg"/>
          <p:cNvPicPr>
            <a:picLocks noChangeAspect="1"/>
          </p:cNvPicPr>
          <p:nvPr/>
        </p:nvPicPr>
        <p:blipFill>
          <a:blip r:embed="rId1"/>
          <a:srcRect l="49892" t="3989" r="4376" b="2927"/>
          <a:stretch>
            <a:fillRect/>
          </a:stretch>
        </p:blipFill>
        <p:spPr>
          <a:xfrm>
            <a:off x="4643438" y="404813"/>
            <a:ext cx="3744912" cy="5956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charRg st="2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charRg st="2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charRg st="2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Text Box 5"/>
          <p:cNvSpPr txBox="1"/>
          <p:nvPr/>
        </p:nvSpPr>
        <p:spPr>
          <a:xfrm>
            <a:off x="2700338" y="3933825"/>
            <a:ext cx="1008062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36866" name="Text Box 6"/>
          <p:cNvSpPr txBox="1"/>
          <p:nvPr/>
        </p:nvSpPr>
        <p:spPr>
          <a:xfrm>
            <a:off x="7567613" y="2205038"/>
            <a:ext cx="676275" cy="2087562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小   篆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16389" name="图片 7" descr="8601a18b87d6277fb1b7e5ca28381f30e824b899a801dca7.jpg"/>
          <p:cNvPicPr>
            <a:picLocks noChangeAspect="1"/>
          </p:cNvPicPr>
          <p:nvPr/>
        </p:nvPicPr>
        <p:blipFill>
          <a:blip r:embed="rId1" cstate="print"/>
          <a:srcRect l="5043" t="3801" r="2564" b="8001"/>
          <a:stretch>
            <a:fillRect/>
          </a:stretch>
        </p:blipFill>
        <p:spPr bwMode="auto">
          <a:xfrm>
            <a:off x="683568" y="260648"/>
            <a:ext cx="4896530" cy="642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8" name="TextBox 8"/>
          <p:cNvSpPr txBox="1"/>
          <p:nvPr/>
        </p:nvSpPr>
        <p:spPr>
          <a:xfrm>
            <a:off x="5922963" y="333375"/>
            <a:ext cx="1385887" cy="6167438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泰山刻石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（前</a:t>
            </a: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219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年）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在金文和石鼓文的基础上删繁就简而来。 </a:t>
            </a:r>
            <a:endParaRPr lang="zh-CN" altLang="en-US" sz="2000" dirty="0">
              <a:latin typeface="华文中宋" pitchFamily="2" charset="-122"/>
              <a:ea typeface="华文中宋" pitchFamily="2" charset="-122"/>
            </a:endParaRPr>
          </a:p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1" descr="图34.1《大盂鼎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5175" y="0"/>
            <a:ext cx="3298825" cy="683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2" descr="何尊"/>
          <p:cNvPicPr>
            <a:picLocks noChangeAspect="1"/>
          </p:cNvPicPr>
          <p:nvPr/>
        </p:nvPicPr>
        <p:blipFill>
          <a:blip r:embed="rId2"/>
          <a:srcRect l="7623" t="5096" r="3818" b="4002"/>
          <a:stretch>
            <a:fillRect/>
          </a:stretch>
        </p:blipFill>
        <p:spPr>
          <a:xfrm>
            <a:off x="-19050" y="323850"/>
            <a:ext cx="5864225" cy="6184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图片 1" descr="大克鼎"/>
          <p:cNvPicPr>
            <a:picLocks noChangeAspect="1"/>
          </p:cNvPicPr>
          <p:nvPr/>
        </p:nvPicPr>
        <p:blipFill>
          <a:blip r:embed="rId1"/>
          <a:srcRect r="3415"/>
          <a:stretch>
            <a:fillRect/>
          </a:stretch>
        </p:blipFill>
        <p:spPr>
          <a:xfrm>
            <a:off x="141288" y="0"/>
            <a:ext cx="41544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4" name="图片 2" descr="小克鼎"/>
          <p:cNvPicPr>
            <a:picLocks noChangeAspect="1"/>
          </p:cNvPicPr>
          <p:nvPr/>
        </p:nvPicPr>
        <p:blipFill>
          <a:blip r:embed="rId2"/>
          <a:srcRect l="4030" t="10748" r="6339" b="5310"/>
          <a:stretch>
            <a:fillRect/>
          </a:stretch>
        </p:blipFill>
        <p:spPr>
          <a:xfrm>
            <a:off x="4471988" y="0"/>
            <a:ext cx="4575175" cy="6848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1" descr="墙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24163" cy="684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图片 2" descr="虢季子白盘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5" y="-11112"/>
            <a:ext cx="1460500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3" descr="散氏盘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588" y="0"/>
            <a:ext cx="1903412" cy="683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4" descr="逨盘"/>
          <p:cNvPicPr>
            <a:picLocks noChangeAspect="1"/>
          </p:cNvPicPr>
          <p:nvPr/>
        </p:nvPicPr>
        <p:blipFill>
          <a:blip r:embed="rId4"/>
          <a:srcRect l="61861" t="6812" r="4005" b="1308"/>
          <a:stretch>
            <a:fillRect/>
          </a:stretch>
        </p:blipFill>
        <p:spPr>
          <a:xfrm>
            <a:off x="4743450" y="-11112"/>
            <a:ext cx="2201863" cy="6894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1" descr="陈曼簠"/>
          <p:cNvPicPr>
            <a:picLocks noChangeAspect="1"/>
          </p:cNvPicPr>
          <p:nvPr/>
        </p:nvPicPr>
        <p:blipFill>
          <a:blip r:embed="rId1"/>
          <a:srcRect l="12595" t="4796" r="16438" b="3818"/>
          <a:stretch>
            <a:fillRect/>
          </a:stretch>
        </p:blipFill>
        <p:spPr>
          <a:xfrm>
            <a:off x="0" y="0"/>
            <a:ext cx="2673350" cy="688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2" name="图片 2" descr="子仲姜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0" y="1081088"/>
            <a:ext cx="4214813" cy="505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图片 3" descr="中山王"/>
          <p:cNvPicPr>
            <a:picLocks noChangeAspect="1"/>
          </p:cNvPicPr>
          <p:nvPr/>
        </p:nvPicPr>
        <p:blipFill>
          <a:blip r:embed="rId3"/>
          <a:srcRect l="21011" t="2409" r="21732" b="2409"/>
          <a:stretch>
            <a:fillRect/>
          </a:stretch>
        </p:blipFill>
        <p:spPr>
          <a:xfrm>
            <a:off x="6886575" y="0"/>
            <a:ext cx="2257425" cy="6827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文本框 4"/>
          <p:cNvSpPr txBox="1"/>
          <p:nvPr/>
        </p:nvSpPr>
        <p:spPr>
          <a:xfrm>
            <a:off x="3001963" y="1081088"/>
            <a:ext cx="12842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</a:rPr>
              <a:t>子仲姜盘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图片 3" descr="图44 《石鼓文》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0576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1" descr="zhaoban"/>
          <p:cNvPicPr>
            <a:picLocks noChangeAspect="1"/>
          </p:cNvPicPr>
          <p:nvPr/>
        </p:nvPicPr>
        <p:blipFill>
          <a:blip r:embed="rId2"/>
          <a:srcRect l="8189" t="3728" r="12358" b="4732"/>
          <a:stretch>
            <a:fillRect/>
          </a:stretch>
        </p:blipFill>
        <p:spPr>
          <a:xfrm>
            <a:off x="4206875" y="0"/>
            <a:ext cx="49371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6145" name="文本框 2"/>
          <p:cNvSpPr txBox="1"/>
          <p:nvPr/>
        </p:nvSpPr>
        <p:spPr>
          <a:xfrm>
            <a:off x="4876800" y="838200"/>
            <a:ext cx="4116388" cy="6491288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 anchorCtr="0">
            <a:spAutoFit/>
          </a:bodyPr>
          <a:p>
            <a:pPr>
              <a:lnSpc>
                <a:spcPct val="18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文字是记录语言的一种特殊符号 。书法简单的说就是文字符号的书写方法。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（</a:t>
            </a:r>
            <a:r>
              <a:rPr lang="zh-CN" altLang="en-US" sz="2800" b="1" dirty="0">
                <a:solidFill>
                  <a:srgbClr val="9A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从严格意义上来讲，世界上各个国家都有自己的书法——即对其文字的书写方法和技巧</a:t>
            </a:r>
            <a:r>
              <a:rPr lang="zh-CN" altLang="en-US" sz="2800" dirty="0">
                <a:solidFill>
                  <a:srgbClr val="9A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。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80000"/>
              </a:lnSpc>
            </a:pPr>
            <a:endParaRPr lang="zh-CN" altLang="en-US" sz="2400" dirty="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76200" y="-76200"/>
            <a:ext cx="9327515" cy="701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书法艺术是中国传统文化精神的重要载体</a:t>
            </a:r>
            <a:endParaRPr lang="zh-CN" altLang="en-US" sz="4000" noProof="1"/>
          </a:p>
        </p:txBody>
      </p:sp>
      <p:pic>
        <p:nvPicPr>
          <p:cNvPr id="6147" name="图片 2"/>
          <p:cNvPicPr>
            <a:picLocks noChangeAspect="1"/>
          </p:cNvPicPr>
          <p:nvPr/>
        </p:nvPicPr>
        <p:blipFill>
          <a:blip r:embed="rId1"/>
          <a:srcRect l="2350" r="11392"/>
          <a:stretch>
            <a:fillRect/>
          </a:stretch>
        </p:blipFill>
        <p:spPr>
          <a:xfrm>
            <a:off x="2133600" y="5029200"/>
            <a:ext cx="2522538" cy="177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2144713" cy="180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4"/>
          <p:cNvPicPr>
            <a:picLocks noChangeAspect="1"/>
          </p:cNvPicPr>
          <p:nvPr/>
        </p:nvPicPr>
        <p:blipFill>
          <a:blip r:embed="rId3"/>
          <a:srcRect l="5342" t="1625" r="7948" b="4547"/>
          <a:stretch>
            <a:fillRect/>
          </a:stretch>
        </p:blipFill>
        <p:spPr>
          <a:xfrm>
            <a:off x="2133600" y="1828800"/>
            <a:ext cx="2360613" cy="320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6" descr="2562495028.jpg"/>
          <p:cNvPicPr>
            <a:picLocks noChangeAspect="1"/>
          </p:cNvPicPr>
          <p:nvPr/>
        </p:nvPicPr>
        <p:blipFill>
          <a:blip r:embed="rId4"/>
          <a:srcRect l="6323" r="8292"/>
          <a:stretch>
            <a:fillRect/>
          </a:stretch>
        </p:blipFill>
        <p:spPr>
          <a:xfrm>
            <a:off x="0" y="1828800"/>
            <a:ext cx="2165350" cy="3184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文本框 3"/>
          <p:cNvSpPr txBox="1"/>
          <p:nvPr/>
        </p:nvSpPr>
        <p:spPr>
          <a:xfrm>
            <a:off x="1143000" y="762000"/>
            <a:ext cx="2671763" cy="517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一、文字与书法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1" descr="图35《泰山刻石》"/>
          <p:cNvPicPr>
            <a:picLocks noChangeAspect="1"/>
          </p:cNvPicPr>
          <p:nvPr/>
        </p:nvPicPr>
        <p:blipFill>
          <a:blip r:embed="rId1"/>
          <a:srcRect l="2541" t="2222" r="14500"/>
          <a:stretch>
            <a:fillRect/>
          </a:stretch>
        </p:blipFill>
        <p:spPr>
          <a:xfrm>
            <a:off x="485775" y="0"/>
            <a:ext cx="3521075" cy="690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0" name="图片 2" descr="图45.1《峄山碑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425" y="0"/>
            <a:ext cx="29273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1" descr="图45.2《袁安碑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0"/>
            <a:ext cx="375126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4" name="图片 3" descr="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38766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2" descr="图46.1邓石如 篆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9963" y="0"/>
            <a:ext cx="4364037" cy="687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8" name="图片 1" descr="吴让之篆书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7413" cy="687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563" y="0"/>
            <a:ext cx="4354512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图片 2" descr="图45.4 吴昌硕临《石鼓文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463" y="0"/>
            <a:ext cx="3624262" cy="6816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1" descr="杨沂孙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700"/>
            <a:ext cx="5040313" cy="645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6" name="图片 2" descr="徐三庚"/>
          <p:cNvPicPr>
            <a:picLocks noChangeAspect="1"/>
          </p:cNvPicPr>
          <p:nvPr/>
        </p:nvPicPr>
        <p:blipFill>
          <a:blip r:embed="rId2"/>
          <a:srcRect l="13297"/>
          <a:stretch>
            <a:fillRect/>
          </a:stretch>
        </p:blipFill>
        <p:spPr>
          <a:xfrm>
            <a:off x="5008563" y="139700"/>
            <a:ext cx="4135437" cy="6442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文本框 2"/>
          <p:cNvSpPr txBox="1"/>
          <p:nvPr/>
        </p:nvSpPr>
        <p:spPr>
          <a:xfrm>
            <a:off x="228600" y="0"/>
            <a:ext cx="9064625" cy="4425950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 anchorCtr="0">
            <a:spAutoFit/>
          </a:bodyPr>
          <a:p>
            <a:pPr>
              <a:lnSpc>
                <a:spcPct val="180000"/>
              </a:lnSpc>
            </a:pP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8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zh-CN" altLang="en-US" sz="2800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幅美的书法，要有留白，有呼吸，有节奏感；一个快乐的人生，也需要有留白，有呼吸（松紧和张弛），有节奏感。繁忙之余，收心绝虑，造一方清境，泡一杯新茶，在墨香里，用心灵去抚摸文化的魅力，活出一份优雅，才是有质量的人生。</a:t>
            </a:r>
            <a:endParaRPr lang="zh-CN" altLang="en-US" sz="2800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130" name="文本框 3"/>
          <p:cNvSpPr txBox="1"/>
          <p:nvPr/>
        </p:nvSpPr>
        <p:spPr>
          <a:xfrm>
            <a:off x="6096000" y="5638800"/>
            <a:ext cx="2540000" cy="12334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-342900">
              <a:lnSpc>
                <a:spcPct val="80000"/>
              </a:lnSpc>
            </a:pPr>
            <a:r>
              <a:rPr lang="zh-CN" altLang="en-US" sz="3000" dirty="0">
                <a:solidFill>
                  <a:schemeClr val="hlin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谢谢大家！</a:t>
            </a:r>
            <a:endParaRPr lang="zh-CN" altLang="en-US" sz="30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indent="-342900">
              <a:lnSpc>
                <a:spcPct val="80000"/>
              </a:lnSpc>
            </a:pPr>
            <a:r>
              <a:rPr lang="zh-CN" altLang="en-US" sz="3000" dirty="0">
                <a:solidFill>
                  <a:schemeClr val="hlin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               20</a:t>
            </a:r>
            <a:r>
              <a:rPr lang="en-US" altLang="en-US" sz="3000" dirty="0">
                <a:solidFill>
                  <a:schemeClr val="hlin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21</a:t>
            </a:r>
            <a:r>
              <a:rPr lang="zh-CN" altLang="en-US" sz="3000" dirty="0">
                <a:solidFill>
                  <a:schemeClr val="hlin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</a:t>
            </a:r>
            <a:r>
              <a:rPr lang="en-US" altLang="zh-CN" sz="3000" dirty="0">
                <a:solidFill>
                  <a:schemeClr val="hlin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3.</a:t>
            </a:r>
            <a:endParaRPr lang="en-US" altLang="zh-CN" sz="3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图片 9" descr="1-1FR3150612W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1371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文本占位符 4097"/>
          <p:cNvSpPr>
            <a:spLocks noGrp="1"/>
          </p:cNvSpPr>
          <p:nvPr>
            <p:ph idx="1"/>
          </p:nvPr>
        </p:nvSpPr>
        <p:spPr>
          <a:xfrm>
            <a:off x="5105400" y="762000"/>
            <a:ext cx="3973513" cy="4810125"/>
          </a:xfrm>
          <a:ln/>
        </p:spPr>
        <p:txBody>
          <a:bodyPr anchor="t" anchorCtr="0"/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文字主要分表音、表意两大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类，汉字属于表意类文字。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  <a:buNone/>
            </a:pP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汉字有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音、形、义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三大特征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音美：音韵学（语音系统）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形美：书法学（书写系统）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义美：训诂学（词义、语法系统）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书法则是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以汉字为载体，是</a:t>
            </a:r>
            <a:endParaRPr lang="zh-CN" altLang="en-US" sz="2400" b="1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专门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书写汉字的一种</a:t>
            </a:r>
            <a:r>
              <a:rPr lang="zh-CN" altLang="en-US" sz="2400" b="1" dirty="0">
                <a:solidFill>
                  <a:srgbClr val="9A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艺术。</a:t>
            </a:r>
            <a:endParaRPr lang="zh-CN" altLang="en-US" sz="2400" b="1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  <a:buNone/>
            </a:pPr>
            <a:endParaRPr lang="zh-CN" altLang="en-US" sz="2400" b="1" dirty="0">
              <a:solidFill>
                <a:srgbClr val="9A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sz="1800" b="1" dirty="0">
                <a:solidFill>
                  <a:srgbClr val="000000"/>
                </a:solidFill>
                <a:ea typeface="华文行楷" pitchFamily="2" charset="-122"/>
              </a:rPr>
              <a:t>                                </a:t>
            </a:r>
            <a:br>
              <a:rPr lang="zh-CN" altLang="en-US" sz="1800" b="1" dirty="0">
                <a:solidFill>
                  <a:srgbClr val="000000"/>
                </a:solidFill>
                <a:ea typeface="华文行楷" pitchFamily="2" charset="-122"/>
              </a:rPr>
            </a:br>
            <a:endParaRPr lang="zh-CN" altLang="en-US" sz="1800" b="1" dirty="0">
              <a:solidFill>
                <a:srgbClr val="000000"/>
              </a:solidFill>
              <a:ea typeface="华文行楷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76200" y="-76200"/>
            <a:ext cx="9327515" cy="701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书法艺术是中国传统文化精神的重要载体</a:t>
            </a:r>
            <a:endParaRPr lang="zh-CN" altLang="en-US" sz="4000" noProof="1"/>
          </a:p>
        </p:txBody>
      </p:sp>
    </p:spTree>
  </p:cSld>
  <p:clrMapOvr>
    <a:masterClrMapping/>
  </p:clrMapOvr>
  <p:transition>
    <p:wedge/>
    <p:sndAc>
      <p:stSnd>
        <p:snd r:embed="rId2" name="typ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7999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9329" name="内容占位符 2"/>
          <p:cNvSpPr>
            <a:spLocks noGrp="1"/>
          </p:cNvSpPr>
          <p:nvPr>
            <p:ph idx="4294967295"/>
          </p:nvPr>
        </p:nvSpPr>
        <p:spPr>
          <a:xfrm>
            <a:off x="381000" y="304800"/>
            <a:ext cx="8229600" cy="6386513"/>
          </a:xfrm>
          <a:ln>
            <a:miter/>
          </a:ln>
        </p:spPr>
        <p:txBody>
          <a:bodyPr wrap="square" lIns="91440" tIns="45720" rIns="91440" bIns="45720" anchor="t"/>
          <a:p>
            <a:pPr lvl="0" eaLnBrk="1" fontAlgn="base" hangingPunct="1">
              <a:lnSpc>
                <a:spcPct val="120000"/>
              </a:lnSpc>
              <a:buNone/>
            </a:pPr>
            <a:r>
              <a:rPr lang="en-US" altLang="zh-CN" sz="2400" b="1" strike="noStrike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400" b="1" strike="noStrike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书法是中国文化核心的核心</a:t>
            </a:r>
            <a:r>
              <a:rPr lang="en-US" altLang="zh-CN" sz="2400" b="1" strike="noStrike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en-US" altLang="zh-CN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——</a:t>
            </a:r>
            <a:r>
              <a:rPr lang="zh-CN" altLang="en-US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熊秉明</a:t>
            </a: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20000"/>
              </a:lnSpc>
              <a:buNone/>
            </a:pPr>
            <a:endParaRPr lang="zh-CN" altLang="en-US" sz="2400" b="1" strike="noStrike" noProof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20000"/>
              </a:lnSpc>
              <a:buNone/>
            </a:pPr>
            <a:r>
              <a:rPr lang="zh-CN" altLang="en-US" sz="2400" b="1" strike="noStrike" noProof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“书法提供给了中国人民以基本的美学，如果不懂得中国书法及其艺术灵感，就无法谈论中国艺术。”</a:t>
            </a:r>
            <a:r>
              <a:rPr lang="en-US" altLang="zh-CN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——</a:t>
            </a:r>
            <a:r>
              <a:rPr lang="zh-CN" altLang="en-US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林语堂</a:t>
            </a: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20000"/>
              </a:lnSpc>
              <a:buNone/>
            </a:pPr>
            <a:endParaRPr lang="en-US" altLang="zh-CN" sz="2400" b="1" strike="noStrike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20000"/>
              </a:lnSpc>
              <a:buNone/>
            </a:pPr>
            <a:r>
              <a:rPr lang="en-US" altLang="zh-CN" sz="2400" b="1" strike="noStrike" noProof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400" b="1" strike="noStrike" noProof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书法是中国文化的标本。</a:t>
            </a:r>
            <a:r>
              <a:rPr lang="en-US" altLang="zh-CN" sz="2400" b="1" strike="noStrike" noProof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2400" b="1" strike="noStrike" noProof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——</a:t>
            </a:r>
            <a:r>
              <a:rPr lang="zh-CN" altLang="en-US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金开诚</a:t>
            </a: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fontAlgn="base" hangingPunct="1">
              <a:lnSpc>
                <a:spcPct val="120000"/>
              </a:lnSpc>
              <a:buNone/>
            </a:pP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fontAlgn="base" hangingPunct="1">
              <a:lnSpc>
                <a:spcPct val="120000"/>
              </a:lnSpc>
              <a:buNone/>
            </a:pPr>
            <a:r>
              <a:rPr lang="zh-CN" altLang="en-US" sz="2400" b="1" strike="noStrike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“世人公认中国书法是最高艺术，就是因为它显示惊人的奇迹———无色而具图画的绚烂，无声而具音乐的和谐，引人欣赏，心畅神怡。”</a:t>
            </a:r>
            <a:r>
              <a:rPr lang="en-US" altLang="zh-CN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——</a:t>
            </a:r>
            <a:r>
              <a:rPr lang="zh-CN" altLang="en-US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沈尹默</a:t>
            </a: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fontAlgn="base" hangingPunct="1">
              <a:lnSpc>
                <a:spcPct val="80000"/>
              </a:lnSpc>
              <a:buNone/>
            </a:pP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fontAlgn="base" hangingPunct="1">
              <a:lnSpc>
                <a:spcPct val="120000"/>
              </a:lnSpc>
              <a:buNone/>
            </a:pPr>
            <a:r>
              <a:rPr lang="zh-CN" altLang="en-US" sz="2400" b="1" strike="noStrike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“中国的书法，是节奏化了的自然，表达着深一层的对生命形象的构思，成为反映生命的艺术。”</a:t>
            </a:r>
            <a:r>
              <a:rPr lang="en-US" altLang="zh-CN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——</a:t>
            </a:r>
            <a:r>
              <a:rPr lang="zh-CN" altLang="en-US" sz="2400" b="1" strike="noStrike" noProof="1" dirty="0">
                <a:solidFill>
                  <a:srgbClr val="9A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宗白华</a:t>
            </a:r>
            <a:endParaRPr lang="zh-CN" altLang="en-US" sz="24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30000"/>
              </a:lnSpc>
              <a:buNone/>
            </a:pPr>
            <a:endParaRPr lang="zh-CN" altLang="en-US" sz="2400" b="1" strike="noStrike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algn="l" eaLnBrk="1" fontAlgn="base" hangingPunct="1">
              <a:lnSpc>
                <a:spcPct val="130000"/>
              </a:lnSpc>
              <a:buNone/>
            </a:pPr>
            <a:endParaRPr lang="zh-CN" altLang="en-US" sz="2500" b="1" strike="noStrike" noProof="1" dirty="0">
              <a:solidFill>
                <a:srgbClr val="9A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hangingPunct="1">
              <a:lnSpc>
                <a:spcPct val="80000"/>
              </a:lnSpc>
              <a:buNone/>
            </a:pPr>
            <a:endParaRPr lang="zh-CN" altLang="en-US" sz="2600" strike="noStrike" noProof="1" dirty="0">
              <a:solidFill>
                <a:srgbClr val="2E732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0" lvl="0" indent="0" eaLnBrk="1" fontAlgn="base" hangingPunct="1">
              <a:lnSpc>
                <a:spcPct val="120000"/>
              </a:lnSpc>
              <a:buNone/>
            </a:pPr>
            <a:endParaRPr lang="zh-CN" altLang="en-US" sz="2600" strike="noStrike" noProof="1" dirty="0">
              <a:solidFill>
                <a:srgbClr val="8E6B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8" name="文本占位符 4097"/>
          <p:cNvSpPr>
            <a:spLocks noGrp="1"/>
          </p:cNvSpPr>
          <p:nvPr>
            <p:ph idx="1"/>
          </p:nvPr>
        </p:nvSpPr>
        <p:spPr>
          <a:xfrm>
            <a:off x="-76200" y="0"/>
            <a:ext cx="9422130" cy="1838960"/>
          </a:xfrm>
          <a:ln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  <a:t>                                </a:t>
            </a:r>
            <a:br>
              <a:rPr lang="zh-CN" altLang="en-US" sz="4000" b="1" dirty="0">
                <a:solidFill>
                  <a:srgbClr val="000000"/>
                </a:solidFill>
                <a:ea typeface="华文行楷" pitchFamily="2" charset="-122"/>
              </a:rPr>
            </a:br>
            <a:endParaRPr lang="zh-CN" altLang="en-US" sz="4000" b="1" strike="noStrike" noProof="1" dirty="0">
              <a:solidFill>
                <a:srgbClr val="000000"/>
              </a:solidFill>
              <a:ea typeface="华文行楷" pitchFamily="2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>
                <a:alpha val="0"/>
              </a:srgbClr>
            </a:gs>
            <a:gs pos="55000">
              <a:srgbClr val="FFC000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  <a:gs pos="100000">
              <a:srgbClr val="E4EF31">
                <a:alpha val="0"/>
              </a:srgbClr>
            </a:gs>
          </a:gsLst>
          <a:lin ang="48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18" name="文本框 2"/>
          <p:cNvSpPr txBox="1"/>
          <p:nvPr/>
        </p:nvSpPr>
        <p:spPr>
          <a:xfrm>
            <a:off x="304800" y="1519238"/>
            <a:ext cx="8455025" cy="519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9A0000"/>
                </a:solidFill>
                <a:latin typeface="Arial" panose="020B0604020202020204" pitchFamily="34" charset="0"/>
              </a:rPr>
              <a:t>象形文字：   木  </a:t>
            </a:r>
            <a:r>
              <a:rPr lang="zh-CN" alt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lang="zh-CN" altLang="en-US" sz="2800" b="1">
                <a:solidFill>
                  <a:srgbClr val="9A0000"/>
                </a:solidFill>
                <a:latin typeface="Arial" panose="020B0604020202020204" pitchFamily="34" charset="0"/>
              </a:rPr>
              <a:t>日</a:t>
            </a:r>
            <a:endParaRPr lang="zh-CN" altLang="en-US" sz="2800" b="1">
              <a:solidFill>
                <a:srgbClr val="9A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152400" y="-152400"/>
            <a:ext cx="9327515" cy="70104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txBody>
          <a:bodyPr wrap="square" rtlCol="0" anchor="t">
            <a:spAutoFit/>
          </a:bodyPr>
          <a:p>
            <a:r>
              <a:rPr lang="zh-CN" altLang="en-US" sz="4000" b="1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书法艺术是中国传统文化精神的重要载体</a:t>
            </a:r>
            <a:endParaRPr lang="zh-CN" altLang="en-US" sz="4000" noProof="1"/>
          </a:p>
        </p:txBody>
      </p:sp>
      <p:sp>
        <p:nvSpPr>
          <p:cNvPr id="9220" name="文本框 3"/>
          <p:cNvSpPr txBox="1"/>
          <p:nvPr/>
        </p:nvSpPr>
        <p:spPr>
          <a:xfrm>
            <a:off x="0" y="5867400"/>
            <a:ext cx="4113213" cy="944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zh-CN" altLang="en-US" sz="2400" b="1">
                <a:solidFill>
                  <a:srgbClr val="9A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禾、</a:t>
            </a:r>
            <a:r>
              <a:rPr lang="zh-CN" altLang="en-US" sz="2400" b="1">
                <a:solidFill>
                  <a:srgbClr val="9A0000"/>
                </a:solidFill>
                <a:latin typeface="Arial" panose="020B0604020202020204" pitchFamily="34" charset="0"/>
              </a:rPr>
              <a:t>本、末、朱（株）</a:t>
            </a:r>
            <a:endParaRPr lang="zh-CN" altLang="en-US" sz="2400" b="1">
              <a:solidFill>
                <a:srgbClr val="9A0000"/>
              </a:solidFill>
              <a:latin typeface="Arial" panose="020B0604020202020204" pitchFamily="34" charset="0"/>
            </a:endParaRPr>
          </a:p>
          <a:p>
            <a:r>
              <a:rPr lang="zh-CN" altLang="en-US" sz="2400" b="1">
                <a:solidFill>
                  <a:srgbClr val="9A0000"/>
                </a:solidFill>
                <a:latin typeface="Arial" panose="020B0604020202020204" pitchFamily="34" charset="0"/>
              </a:rPr>
              <a:t>    </a:t>
            </a:r>
            <a:r>
              <a:rPr lang="zh-CN" altLang="en-US" sz="2400" b="1">
                <a:solidFill>
                  <a:srgbClr val="9A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未、采（採） </a:t>
            </a:r>
            <a:r>
              <a:rPr lang="zh-CN" altLang="en-US" sz="2400">
                <a:solidFill>
                  <a:srgbClr val="9A0000"/>
                </a:solidFill>
                <a:latin typeface="Arial" panose="020B0604020202020204" pitchFamily="34" charset="0"/>
              </a:rPr>
              <a:t>    </a:t>
            </a:r>
            <a:endParaRPr lang="zh-CN" altLang="en-US" sz="2400">
              <a:solidFill>
                <a:srgbClr val="9A0000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图片 6" descr="t01278c5d1e1b3cba84"/>
          <p:cNvPicPr>
            <a:picLocks noChangeAspect="1"/>
          </p:cNvPicPr>
          <p:nvPr/>
        </p:nvPicPr>
        <p:blipFill>
          <a:blip r:embed="rId1"/>
          <a:srcRect l="29808" t="31723" r="29146" b="13072"/>
          <a:stretch>
            <a:fillRect/>
          </a:stretch>
        </p:blipFill>
        <p:spPr>
          <a:xfrm>
            <a:off x="2135188" y="2054225"/>
            <a:ext cx="2046287" cy="385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4"/>
          <p:cNvSpPr txBox="1"/>
          <p:nvPr/>
        </p:nvSpPr>
        <p:spPr>
          <a:xfrm>
            <a:off x="5794375" y="6165850"/>
            <a:ext cx="2560638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9A0000"/>
                </a:solidFill>
                <a:latin typeface="Arial" panose="020B0604020202020204" pitchFamily="34" charset="0"/>
              </a:rPr>
              <a:t>杲      东      杳</a:t>
            </a:r>
            <a:endParaRPr lang="zh-CN" altLang="en-US" sz="2800" b="1">
              <a:solidFill>
                <a:srgbClr val="9A0000"/>
              </a:solidFill>
              <a:latin typeface="Arial" panose="020B0604020202020204" pitchFamily="34" charset="0"/>
            </a:endParaRPr>
          </a:p>
        </p:txBody>
      </p:sp>
      <p:pic>
        <p:nvPicPr>
          <p:cNvPr id="9223" name="图片 7" descr="488648471007199387"/>
          <p:cNvPicPr>
            <a:picLocks noChangeAspect="1"/>
          </p:cNvPicPr>
          <p:nvPr/>
        </p:nvPicPr>
        <p:blipFill>
          <a:blip r:embed="rId2"/>
          <a:srcRect l="19589" r="14583"/>
          <a:stretch>
            <a:fillRect/>
          </a:stretch>
        </p:blipFill>
        <p:spPr>
          <a:xfrm>
            <a:off x="-66675" y="2052638"/>
            <a:ext cx="2252663" cy="386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图片 8" descr="t01fa8f5423a184bf91"/>
          <p:cNvPicPr>
            <a:picLocks noChangeAspect="1"/>
          </p:cNvPicPr>
          <p:nvPr/>
        </p:nvPicPr>
        <p:blipFill>
          <a:blip r:embed="rId3"/>
          <a:srcRect t="44598" b="6645"/>
          <a:stretch>
            <a:fillRect/>
          </a:stretch>
        </p:blipFill>
        <p:spPr>
          <a:xfrm>
            <a:off x="4708525" y="2057400"/>
            <a:ext cx="4456113" cy="388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5" name="文本框 9"/>
          <p:cNvSpPr txBox="1"/>
          <p:nvPr/>
        </p:nvSpPr>
        <p:spPr>
          <a:xfrm>
            <a:off x="457200" y="685800"/>
            <a:ext cx="5387975" cy="495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90000"/>
              </a:lnSpc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华文行楷" pitchFamily="2" charset="-122"/>
                <a:sym typeface="Arial" panose="020B0604020202020204" pitchFamily="34" charset="0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华文行楷" pitchFamily="2" charset="-122"/>
                <a:sym typeface="Arial" panose="020B0604020202020204" pitchFamily="34" charset="0"/>
              </a:rPr>
              <a:t> </a:t>
            </a:r>
            <a:r>
              <a:rPr lang="zh-CN" altLang="en-US" sz="2800" b="1" dirty="0">
                <a:solidFill>
                  <a:srgbClr val="9A0000"/>
                </a:solidFill>
                <a:latin typeface="Arial" panose="020B0604020202020204" pitchFamily="34" charset="0"/>
                <a:sym typeface="宋体" panose="02010600030101010101" pitchFamily="2" charset="-122"/>
              </a:rPr>
              <a:t>二、汉字是中华民族智慧的结晶</a:t>
            </a:r>
            <a:endParaRPr lang="zh-CN" altLang="en-US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文本占位符 4097"/>
          <p:cNvSpPr>
            <a:spLocks noGrp="1"/>
          </p:cNvSpPr>
          <p:nvPr>
            <p:ph idx="1"/>
          </p:nvPr>
        </p:nvSpPr>
        <p:spPr>
          <a:xfrm>
            <a:off x="-76200" y="-76200"/>
            <a:ext cx="9482455" cy="695960"/>
          </a:xfrm>
          <a:ln>
            <a:miter/>
          </a:ln>
          <a:effectLst>
            <a:reflection blurRad="685800" stA="0" endA="300" endPos="55500" dist="50800" dir="5400000" sy="-100000" algn="bl" rotWithShape="0"/>
          </a:effectLst>
        </p:spPr>
        <p:txBody>
          <a:bodyPr vert="horz" wrap="square" lIns="91440" tIns="45720" rIns="91440" bIns="45720" anchor="t"/>
          <a:p>
            <a:pPr eaLnBrk="1" fontAlgn="base" hangingPunct="1">
              <a:lnSpc>
                <a:spcPct val="90000"/>
              </a:lnSpc>
              <a:buNone/>
            </a:pPr>
            <a:r>
              <a:rPr lang="zh-CN" altLang="en-US" sz="4000" b="1" strike="noStrike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书法艺术是中国传统文化精神的重要载体</a:t>
            </a:r>
            <a:endParaRPr lang="zh-CN" altLang="en-US" sz="4000" b="1" strike="noStrike" noProof="1" dirty="0">
              <a:solidFill>
                <a:srgbClr val="C00000">
                  <a:alpha val="1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base" hangingPunct="1">
              <a:lnSpc>
                <a:spcPct val="90000"/>
              </a:lnSpc>
              <a:buNone/>
            </a:pPr>
            <a:endParaRPr lang="zh-CN" altLang="en-US" sz="2800" b="1" strike="noStrike" noProof="1" dirty="0">
              <a:solidFill>
                <a:srgbClr val="9A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2" name="文本框 6"/>
          <p:cNvSpPr txBox="1"/>
          <p:nvPr/>
        </p:nvSpPr>
        <p:spPr>
          <a:xfrm>
            <a:off x="4876800" y="5638800"/>
            <a:ext cx="4041775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sym typeface="Arial" panose="020B0604020202020204" pitchFamily="34" charset="0"/>
              </a:rPr>
              <a:t>  教  </a:t>
            </a:r>
            <a:r>
              <a:rPr lang="zh-CN" altLang="en-US" sz="3200" b="1">
                <a:latin typeface="Arial" panose="020B0604020202020204" pitchFamily="34" charset="0"/>
              </a:rPr>
              <a:t>、 </a:t>
            </a:r>
            <a:r>
              <a:rPr lang="zh-CN" altLang="en-US" sz="3200" b="1">
                <a:latin typeface="Arial" panose="020B0604020202020204" pitchFamily="34" charset="0"/>
                <a:sym typeface="宋体" panose="02010600030101010101" pitchFamily="2" charset="-122"/>
              </a:rPr>
              <a:t>学  、</a:t>
            </a:r>
            <a:r>
              <a:rPr lang="zh-CN" altLang="en-US" sz="3200" b="1">
                <a:latin typeface="Arial" panose="020B0604020202020204" pitchFamily="34" charset="0"/>
                <a:sym typeface="Arial" panose="020B0604020202020204" pitchFamily="34" charset="0"/>
              </a:rPr>
              <a:t>育 、字</a:t>
            </a:r>
            <a:r>
              <a:rPr lang="zh-CN" altLang="en-US" sz="3200" b="1">
                <a:latin typeface="Arial" panose="020B0604020202020204" pitchFamily="34" charset="0"/>
              </a:rPr>
              <a:t>    </a:t>
            </a:r>
            <a:endParaRPr lang="zh-CN" altLang="en-US" sz="3200" b="1">
              <a:latin typeface="Arial" panose="020B0604020202020204" pitchFamily="34" charset="0"/>
            </a:endParaRPr>
          </a:p>
        </p:txBody>
      </p:sp>
      <p:pic>
        <p:nvPicPr>
          <p:cNvPr id="10243" name="图片 1" descr="4b408bf1d0ec4c1be2f82270cffa3991_r"/>
          <p:cNvPicPr>
            <a:picLocks noChangeAspect="1"/>
          </p:cNvPicPr>
          <p:nvPr/>
        </p:nvPicPr>
        <p:blipFill>
          <a:blip r:embed="rId1"/>
          <a:srcRect l="37759" r="20827"/>
          <a:stretch>
            <a:fillRect/>
          </a:stretch>
        </p:blipFill>
        <p:spPr>
          <a:xfrm>
            <a:off x="76200" y="4343400"/>
            <a:ext cx="2613025" cy="236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1" descr="1810811-547be89106c72ad3"/>
          <p:cNvPicPr>
            <a:picLocks noChangeAspect="1"/>
          </p:cNvPicPr>
          <p:nvPr/>
        </p:nvPicPr>
        <p:blipFill>
          <a:blip r:embed="rId2"/>
          <a:srcRect l="27591" t="21355" r="27951" b="20697"/>
          <a:stretch>
            <a:fillRect/>
          </a:stretch>
        </p:blipFill>
        <p:spPr>
          <a:xfrm>
            <a:off x="3886200" y="5029200"/>
            <a:ext cx="1166813" cy="182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2" descr="b8144bb1771944b2aff6a37e016e0e40"/>
          <p:cNvPicPr>
            <a:picLocks noChangeAspect="1"/>
          </p:cNvPicPr>
          <p:nvPr/>
        </p:nvPicPr>
        <p:blipFill>
          <a:blip r:embed="rId3"/>
          <a:srcRect l="49817" t="28049" r="30353" b="9874"/>
          <a:stretch>
            <a:fillRect/>
          </a:stretch>
        </p:blipFill>
        <p:spPr>
          <a:xfrm>
            <a:off x="2286000" y="304800"/>
            <a:ext cx="1228725" cy="268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3" descr="b8144bb1771944b2aff6a37e016e0e40"/>
          <p:cNvPicPr>
            <a:picLocks noChangeAspect="1"/>
          </p:cNvPicPr>
          <p:nvPr/>
        </p:nvPicPr>
        <p:blipFill>
          <a:blip r:embed="rId3"/>
          <a:srcRect l="29823" t="28049" r="48994" b="9872"/>
          <a:stretch>
            <a:fillRect/>
          </a:stretch>
        </p:blipFill>
        <p:spPr>
          <a:xfrm>
            <a:off x="-76200" y="381000"/>
            <a:ext cx="1312863" cy="268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文本框 4"/>
          <p:cNvSpPr txBox="1"/>
          <p:nvPr/>
        </p:nvSpPr>
        <p:spPr>
          <a:xfrm>
            <a:off x="228600" y="2971800"/>
            <a:ext cx="3517900" cy="701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</a:rPr>
              <a:t>甲骨文：                  甲骨文：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</a:rPr>
              <a:t>左（手）                  又（手）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248" name="文本框 5"/>
          <p:cNvSpPr txBox="1"/>
          <p:nvPr/>
        </p:nvSpPr>
        <p:spPr>
          <a:xfrm>
            <a:off x="3727450" y="1371600"/>
            <a:ext cx="5073650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</a:rPr>
              <a:t>友、寸、</a:t>
            </a:r>
            <a:r>
              <a:rPr lang="zh-CN" altLang="en-US" sz="3200" b="1">
                <a:latin typeface="Arial" panose="020B0604020202020204" pitchFamily="34" charset="0"/>
                <a:sym typeface="Arial" panose="020B0604020202020204" pitchFamily="34" charset="0"/>
              </a:rPr>
              <a:t>受（授）、</a:t>
            </a:r>
            <a:r>
              <a:rPr lang="zh-CN" altLang="en-US" sz="3200" b="1">
                <a:latin typeface="Arial" panose="020B0604020202020204" pitchFamily="34" charset="0"/>
              </a:rPr>
              <a:t>教、学</a:t>
            </a:r>
            <a:endParaRPr lang="zh-CN" altLang="en-US" sz="32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4" name="typ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34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266" name="图片 6145" descr="篆书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2286000"/>
            <a:ext cx="1450975" cy="2960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6146" descr="篆书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13" y="2589213"/>
            <a:ext cx="1811337" cy="2135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6147" descr="篆书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155575"/>
            <a:ext cx="1511300" cy="228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6148" descr="篆书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350" y="155575"/>
            <a:ext cx="1533525" cy="213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6149" descr="篆书化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700" y="4572000"/>
            <a:ext cx="1641475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6150"/>
          <p:cNvSpPr txBox="1"/>
          <p:nvPr/>
        </p:nvSpPr>
        <p:spPr>
          <a:xfrm>
            <a:off x="0" y="307975"/>
            <a:ext cx="4360863" cy="3627438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 anchorCtr="0">
            <a:spAutoFit/>
          </a:bodyPr>
          <a:p>
            <a:r>
              <a:rPr lang="zh-CN" altLang="en-US" sz="2400" b="1" dirty="0">
                <a:solidFill>
                  <a:srgbClr val="9A0000"/>
                </a:solidFill>
                <a:latin typeface="Arial" panose="020B0604020202020204" pitchFamily="34" charset="0"/>
              </a:rPr>
              <a:t>       </a:t>
            </a:r>
            <a:endParaRPr lang="zh-CN" altLang="en-US" sz="2400" b="1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9A0000"/>
                </a:solidFill>
                <a:latin typeface="Arial" panose="020B0604020202020204" pitchFamily="34" charset="0"/>
              </a:rPr>
              <a:t>    从远古走来的汉字，始终承载着我们华夏民族历史的变迁，是中国文化的根基之所在。</a:t>
            </a:r>
            <a:endParaRPr lang="zh-CN" altLang="en-US" sz="2400" b="1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endParaRPr lang="zh-CN" altLang="en-US" sz="2200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r>
              <a:rPr lang="zh-CN" altLang="en-US" sz="2200" dirty="0">
                <a:solidFill>
                  <a:srgbClr val="9A0000"/>
                </a:solidFill>
                <a:latin typeface="Arial" panose="020B0604020202020204" pitchFamily="34" charset="0"/>
              </a:rPr>
              <a:t> </a:t>
            </a:r>
            <a:endParaRPr lang="zh-CN" altLang="en-US" sz="2200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r>
              <a:rPr lang="zh-CN" altLang="en-US" sz="2200" dirty="0">
                <a:solidFill>
                  <a:srgbClr val="9A0000"/>
                </a:solidFill>
                <a:latin typeface="Arial" panose="020B0604020202020204" pitchFamily="34" charset="0"/>
              </a:rPr>
              <a:t>象形文字：人</a:t>
            </a:r>
            <a:endParaRPr lang="zh-CN" altLang="en-US" sz="2200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endParaRPr lang="zh-CN" altLang="en-US" sz="2200" dirty="0">
              <a:solidFill>
                <a:srgbClr val="9A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200" dirty="0">
                <a:solidFill>
                  <a:schemeClr val="accent1"/>
                </a:solidFill>
                <a:latin typeface="Arial" panose="020B0604020202020204" pitchFamily="34" charset="0"/>
              </a:rPr>
              <a:t>       </a:t>
            </a:r>
            <a:endParaRPr lang="zh-CN" altLang="en-US" sz="2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1272" name="图片 6151" descr="篆书北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238" y="4495800"/>
            <a:ext cx="1830387" cy="2378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图片 1" descr="5912e383bf0c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57800"/>
            <a:ext cx="2381250" cy="1585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-76200" y="-76200"/>
            <a:ext cx="9327515" cy="701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noProof="1" dirty="0">
                <a:solidFill>
                  <a:srgbClr val="C00000">
                    <a:alpha val="1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书法艺术是中国传统文化精神的重要载体</a:t>
            </a:r>
            <a:endParaRPr lang="zh-CN" altLang="en-US" sz="4000" noProof="1"/>
          </a:p>
        </p:txBody>
      </p:sp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3320</Words>
  <Application>WPS 演示</Application>
  <PresentationFormat>全屏显示(4:3)</PresentationFormat>
  <Paragraphs>276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0" baseType="lpstr">
      <vt:lpstr>Arial</vt:lpstr>
      <vt:lpstr>宋体</vt:lpstr>
      <vt:lpstr>Wingdings</vt:lpstr>
      <vt:lpstr>黑体</vt:lpstr>
      <vt:lpstr>华文行楷</vt:lpstr>
      <vt:lpstr>微软雅黑</vt:lpstr>
      <vt:lpstr>华文中宋</vt:lpstr>
      <vt:lpstr>新宋体</vt:lpstr>
      <vt:lpstr>Arial Unicode MS</vt:lpstr>
      <vt:lpstr>Times New Roman</vt:lpstr>
      <vt:lpstr>Wingdings 2</vt:lpstr>
      <vt:lpstr>Wingdings</vt:lpstr>
      <vt:lpstr>Gill Sans MT</vt:lpstr>
      <vt:lpstr>Segoe Print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LOyQueenzyVEi</cp:lastModifiedBy>
  <cp:revision>377</cp:revision>
  <dcterms:created xsi:type="dcterms:W3CDTF">2014-05-31T01:14:00Z</dcterms:created>
  <dcterms:modified xsi:type="dcterms:W3CDTF">2021-07-13T03:49:01Z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TC060889762052</vt:lpwstr>
  </property>
  <property fmtid="{D5CDD505-2E9C-101B-9397-08002B2CF9AE}" pid="3" name="KSOProductBuildVer">
    <vt:lpwstr>2052-11.1.0.10578</vt:lpwstr>
  </property>
  <property fmtid="{D5CDD505-2E9C-101B-9397-08002B2CF9AE}" pid="4" name="ICV">
    <vt:lpwstr>3FA79C29A73842C68102D495D1E90FB8</vt:lpwstr>
  </property>
</Properties>
</file>