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58" r:id="rId2"/>
    <p:sldId id="257" r:id="rId3"/>
    <p:sldId id="402" r:id="rId4"/>
    <p:sldId id="318" r:id="rId5"/>
    <p:sldId id="342" r:id="rId6"/>
    <p:sldId id="404" r:id="rId7"/>
    <p:sldId id="407" r:id="rId8"/>
    <p:sldId id="396" r:id="rId9"/>
    <p:sldId id="395" r:id="rId10"/>
    <p:sldId id="408" r:id="rId11"/>
    <p:sldId id="409" r:id="rId12"/>
    <p:sldId id="343" r:id="rId13"/>
    <p:sldId id="390" r:id="rId14"/>
    <p:sldId id="387" r:id="rId15"/>
    <p:sldId id="410" r:id="rId16"/>
    <p:sldId id="411" r:id="rId17"/>
    <p:sldId id="384" r:id="rId18"/>
    <p:sldId id="370" r:id="rId19"/>
    <p:sldId id="369" r:id="rId20"/>
    <p:sldId id="363" r:id="rId21"/>
    <p:sldId id="364" r:id="rId22"/>
    <p:sldId id="365" r:id="rId23"/>
    <p:sldId id="366" r:id="rId24"/>
    <p:sldId id="367" r:id="rId25"/>
    <p:sldId id="372" r:id="rId26"/>
    <p:sldId id="371" r:id="rId27"/>
    <p:sldId id="368" r:id="rId28"/>
    <p:sldId id="373" r:id="rId29"/>
    <p:sldId id="327" r:id="rId30"/>
    <p:sldId id="375" r:id="rId31"/>
    <p:sldId id="374" r:id="rId32"/>
    <p:sldId id="377" r:id="rId33"/>
    <p:sldId id="400" r:id="rId34"/>
    <p:sldId id="380" r:id="rId35"/>
    <p:sldId id="381" r:id="rId36"/>
    <p:sldId id="382" r:id="rId37"/>
    <p:sldId id="386" r:id="rId38"/>
    <p:sldId id="401" r:id="rId39"/>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59" autoAdjust="0"/>
    <p:restoredTop sz="94624" autoAdjust="0"/>
  </p:normalViewPr>
  <p:slideViewPr>
    <p:cSldViewPr>
      <p:cViewPr varScale="1">
        <p:scale>
          <a:sx n="107" d="100"/>
          <a:sy n="107" d="100"/>
        </p:scale>
        <p:origin x="-17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D5ECC-6AD0-4297-9E80-DED2D3E67C23}" type="datetimeFigureOut">
              <a:rPr lang="zh-CN" altLang="en-US" smtClean="0"/>
              <a:pPr/>
              <a:t>2021/7/9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240C59-2F22-4D75-BC2F-238F45F472DD}" type="slidenum">
              <a:rPr lang="zh-CN" altLang="en-US" smtClean="0"/>
              <a:pPr/>
              <a:t>‹#›</a:t>
            </a:fld>
            <a:endParaRPr lang="zh-CN" altLang="en-US"/>
          </a:p>
        </p:txBody>
      </p:sp>
    </p:spTree>
    <p:extLst>
      <p:ext uri="{BB962C8B-B14F-4D97-AF65-F5344CB8AC3E}">
        <p14:creationId xmlns="" xmlns:p14="http://schemas.microsoft.com/office/powerpoint/2010/main" val="160528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A143CB1-3B1D-46C4-A9CD-D2182B0E3F82}"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A9C859E-6AB6-4796-B2C5-7A1E36623DE4}"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788F4EF-CE92-4A66-AFAB-77F07E92E4D8}"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F6E4CED5-28F8-4F05-983D-E69CFE43863F}"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77283BF-E1E2-4E50-BE57-8218AAF32A7D}"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79AA688-DA79-4A94-B572-54DD2275E392}"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906B26A-A47C-475D-A468-6E4E09A51FF8}"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EEAB529B-222F-472C-B883-954412ACC716}"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1850DB8-4FCA-4402-A2AF-31D8525789FC}"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6E5081D5-6488-43D3-A4DE-6873A680B182}"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1C87367-AAA3-4B3D-81C6-FD46F143D86C}"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4C71619-6123-40C4-86EA-C23ACDE7D5F2}"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EC0EE29-5E61-4418-B621-9C05705430B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宋体" pitchFamily="2" charset="-122"/>
        </a:defRPr>
      </a:lvl2pPr>
      <a:lvl3pPr algn="ctr" rtl="0" eaLnBrk="1" fontAlgn="base" hangingPunct="1">
        <a:spcBef>
          <a:spcPct val="0"/>
        </a:spcBef>
        <a:spcAft>
          <a:spcPct val="0"/>
        </a:spcAft>
        <a:defRPr sz="4400">
          <a:solidFill>
            <a:schemeClr val="tx2"/>
          </a:solidFill>
          <a:latin typeface="Arial" charset="0"/>
          <a:ea typeface="宋体" pitchFamily="2" charset="-122"/>
        </a:defRPr>
      </a:lvl3pPr>
      <a:lvl4pPr algn="ctr" rtl="0" eaLnBrk="1" fontAlgn="base" hangingPunct="1">
        <a:spcBef>
          <a:spcPct val="0"/>
        </a:spcBef>
        <a:spcAft>
          <a:spcPct val="0"/>
        </a:spcAft>
        <a:defRPr sz="4400">
          <a:solidFill>
            <a:schemeClr val="tx2"/>
          </a:solidFill>
          <a:latin typeface="Arial" charset="0"/>
          <a:ea typeface="宋体" pitchFamily="2" charset="-122"/>
        </a:defRPr>
      </a:lvl4pPr>
      <a:lvl5pPr algn="ctr" rtl="0" eaLnBrk="1" fontAlgn="base" hangingPunct="1">
        <a:spcBef>
          <a:spcPct val="0"/>
        </a:spcBef>
        <a:spcAft>
          <a:spcPct val="0"/>
        </a:spcAft>
        <a:defRPr sz="4400">
          <a:solidFill>
            <a:schemeClr val="tx2"/>
          </a:solidFill>
          <a:latin typeface="Arial" charset="0"/>
          <a:ea typeface="宋体" pitchFamily="2" charset="-122"/>
        </a:defRPr>
      </a:lvl5pPr>
      <a:lvl6pPr marL="457200" algn="ctr" rtl="0" eaLnBrk="1" fontAlgn="base" hangingPunct="1">
        <a:spcBef>
          <a:spcPct val="0"/>
        </a:spcBef>
        <a:spcAft>
          <a:spcPct val="0"/>
        </a:spcAft>
        <a:defRPr sz="4400">
          <a:solidFill>
            <a:schemeClr val="tx2"/>
          </a:solidFill>
          <a:latin typeface="Arial" charset="0"/>
          <a:ea typeface="宋体" pitchFamily="2" charset="-122"/>
        </a:defRPr>
      </a:lvl6pPr>
      <a:lvl7pPr marL="914400" algn="ctr" rtl="0" eaLnBrk="1" fontAlgn="base" hangingPunct="1">
        <a:spcBef>
          <a:spcPct val="0"/>
        </a:spcBef>
        <a:spcAft>
          <a:spcPct val="0"/>
        </a:spcAft>
        <a:defRPr sz="4400">
          <a:solidFill>
            <a:schemeClr val="tx2"/>
          </a:solidFill>
          <a:latin typeface="Arial" charset="0"/>
          <a:ea typeface="宋体" pitchFamily="2" charset="-122"/>
        </a:defRPr>
      </a:lvl7pPr>
      <a:lvl8pPr marL="1371600" algn="ctr" rtl="0" eaLnBrk="1" fontAlgn="base" hangingPunct="1">
        <a:spcBef>
          <a:spcPct val="0"/>
        </a:spcBef>
        <a:spcAft>
          <a:spcPct val="0"/>
        </a:spcAft>
        <a:defRPr sz="4400">
          <a:solidFill>
            <a:schemeClr val="tx2"/>
          </a:solidFill>
          <a:latin typeface="Arial" charset="0"/>
          <a:ea typeface="宋体" pitchFamily="2" charset="-122"/>
        </a:defRPr>
      </a:lvl8pPr>
      <a:lvl9pPr marL="1828800" algn="ctr" rtl="0" eaLnBrk="1" fontAlgn="base" hangingPunct="1">
        <a:spcBef>
          <a:spcPct val="0"/>
        </a:spcBef>
        <a:spcAft>
          <a:spcPct val="0"/>
        </a:spcAft>
        <a:defRPr sz="4400">
          <a:solidFill>
            <a:schemeClr val="tx2"/>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21741;&#27875;&#30340;&#39558;&#39548;.mp4"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21271;&#26041;&#38899;&#20048;&#38485;&#21271;&#20449;&#22825;&#28216;.mp4" TargetMode="External"/><Relationship Id="rId3" Type="http://schemas.openxmlformats.org/officeDocument/2006/relationships/image" Target="../media/image6.jpeg"/><Relationship Id="rId7" Type="http://schemas.openxmlformats.org/officeDocument/2006/relationships/hyperlink" Target="&#21335;&#26041;&#38899;&#20048;-&#33545;&#33673;&#33457;&#12289;&#26080;&#38177;&#26223;.mp4"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21271;&#26041;&#38899;&#20048;&#38485;&#21271;&#20449;&#22825;&#28216;1.mp4"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enovo\Desktop\图片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文本框 3">
            <a:extLst>
              <a:ext uri="{FF2B5EF4-FFF2-40B4-BE49-F238E27FC236}">
                <a16:creationId xmlns:a16="http://schemas.microsoft.com/office/drawing/2014/main" xmlns="" id="{C351756F-4982-49EA-A1BB-024DEEB92FA5}"/>
              </a:ext>
            </a:extLst>
          </p:cNvPr>
          <p:cNvSpPr txBox="1"/>
          <p:nvPr/>
        </p:nvSpPr>
        <p:spPr>
          <a:xfrm>
            <a:off x="539552" y="1916832"/>
            <a:ext cx="8215338" cy="726033"/>
          </a:xfrm>
          <a:prstGeom prst="rect">
            <a:avLst/>
          </a:prstGeom>
          <a:noFill/>
        </p:spPr>
        <p:txBody>
          <a:bodyPr wrap="square" rtlCol="0">
            <a:spAutoFit/>
          </a:bodyPr>
          <a:lstStyle/>
          <a:p>
            <a:pPr>
              <a:lnSpc>
                <a:spcPct val="150000"/>
              </a:lnSpc>
            </a:pPr>
            <a:r>
              <a:rPr lang="en-US" altLang="zh-CN" sz="2800" b="1" dirty="0" smtClean="0"/>
              <a:t>                 </a:t>
            </a:r>
            <a:r>
              <a:rPr lang="en-US" altLang="zh-CN" sz="3200" b="1" dirty="0" smtClean="0">
                <a:latin typeface="+mn-ea"/>
                <a:ea typeface="+mn-ea"/>
              </a:rPr>
              <a:t>《</a:t>
            </a:r>
            <a:r>
              <a:rPr lang="zh-CN" altLang="en-US" sz="3200" b="1" dirty="0" smtClean="0">
                <a:latin typeface="+mn-ea"/>
                <a:ea typeface="+mn-ea"/>
              </a:rPr>
              <a:t>中国传统音乐文化赏析</a:t>
            </a:r>
            <a:r>
              <a:rPr lang="en-US" altLang="zh-CN" sz="3200" b="1" dirty="0" smtClean="0">
                <a:latin typeface="+mn-ea"/>
                <a:ea typeface="+mn-ea"/>
              </a:rPr>
              <a:t>》</a:t>
            </a:r>
            <a:endParaRPr lang="zh-CN" altLang="en-US" sz="3200" dirty="0">
              <a:latin typeface="+mn-ea"/>
              <a:ea typeface="+mn-ea"/>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2160" y="1124744"/>
            <a:ext cx="2160240" cy="456535"/>
          </a:xfrm>
          <a:prstGeom prst="rect">
            <a:avLst/>
          </a:prstGeom>
          <a:noFill/>
        </p:spPr>
        <p:txBody>
          <a:bodyPr wrap="square" rtlCol="0">
            <a:spAutoFit/>
          </a:bodyPr>
          <a:lstStyle/>
          <a:p>
            <a:pPr algn="just">
              <a:lnSpc>
                <a:spcPct val="150000"/>
              </a:lnSpc>
            </a:pPr>
            <a:r>
              <a:rPr lang="zh-CN" altLang="en-US" dirty="0"/>
              <a:t>      </a:t>
            </a:r>
          </a:p>
        </p:txBody>
      </p:sp>
      <p:pic>
        <p:nvPicPr>
          <p:cNvPr id="9"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11"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60649"/>
            <a:ext cx="2527966" cy="864095"/>
          </a:xfrm>
          <a:prstGeom prst="rect">
            <a:avLst/>
          </a:prstGeom>
          <a:noFill/>
        </p:spPr>
      </p:pic>
      <p:pic>
        <p:nvPicPr>
          <p:cNvPr id="14"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357158" y="2454035"/>
            <a:ext cx="8072494" cy="1760783"/>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720000" algn="l" defTabSz="914400" rtl="0" eaLnBrk="1" fontAlgn="base" latinLnBrk="0" hangingPunct="1">
              <a:lnSpc>
                <a:spcPts val="2400"/>
              </a:lnSpc>
              <a:spcBef>
                <a:spcPts val="0"/>
              </a:spcBef>
              <a:spcAft>
                <a:spcPct val="0"/>
              </a:spcAft>
              <a:buClrTx/>
              <a:buSzTx/>
              <a:buFontTx/>
              <a:buNone/>
              <a:tabLst/>
              <a:defRPr/>
            </a:pP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孔子高度重视音乐的社会功能，认为音乐有“兴”</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启发人们</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、“观”</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考察社会</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、以“礼乐”</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用礼乐进行修养</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论语</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宪问</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、“成于乐”</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阳货</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，认为“移风易俗，莫善于乐”</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孝经</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广要道</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，所以个人的品格修养要由音乐来完成。</a:t>
            </a:r>
            <a:r>
              <a:rPr kumimoji="0" lang="zh-CN" altLang="en-US" sz="2000" b="1" i="0" u="none" strike="noStrike" kern="0" cap="none" spc="0" normalizeH="0" baseline="0" noProof="0" dirty="0" smtClean="0">
                <a:ln>
                  <a:noFill/>
                </a:ln>
                <a:solidFill>
                  <a:schemeClr val="tx1"/>
                </a:solidFill>
                <a:effectLst/>
                <a:uLnTx/>
                <a:uFillTx/>
                <a:latin typeface="楷体" pitchFamily="49" charset="-122"/>
                <a:ea typeface="楷体" pitchFamily="49" charset="-122"/>
                <a:cs typeface="+mn-cs"/>
              </a:rPr>
              <a:t>孔子的音乐美学思想核心是“仁”，要求是“尽善尽美”，标准是“和”。</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2160" y="1124744"/>
            <a:ext cx="2160240" cy="456535"/>
          </a:xfrm>
          <a:prstGeom prst="rect">
            <a:avLst/>
          </a:prstGeom>
          <a:noFill/>
        </p:spPr>
        <p:txBody>
          <a:bodyPr wrap="square" rtlCol="0">
            <a:spAutoFit/>
          </a:bodyPr>
          <a:lstStyle/>
          <a:p>
            <a:pPr algn="just">
              <a:lnSpc>
                <a:spcPct val="150000"/>
              </a:lnSpc>
            </a:pPr>
            <a:r>
              <a:rPr lang="zh-CN" altLang="en-US" dirty="0"/>
              <a:t>      </a:t>
            </a:r>
          </a:p>
        </p:txBody>
      </p:sp>
      <p:pic>
        <p:nvPicPr>
          <p:cNvPr id="9"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11"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60649"/>
            <a:ext cx="2527966" cy="864095"/>
          </a:xfrm>
          <a:prstGeom prst="rect">
            <a:avLst/>
          </a:prstGeom>
          <a:noFill/>
        </p:spPr>
      </p:pic>
      <p:sp>
        <p:nvSpPr>
          <p:cNvPr id="12" name="Rectangle 3"/>
          <p:cNvSpPr txBox="1">
            <a:spLocks noChangeArrowheads="1"/>
          </p:cNvSpPr>
          <p:nvPr/>
        </p:nvSpPr>
        <p:spPr bwMode="auto">
          <a:xfrm>
            <a:off x="285720" y="1357298"/>
            <a:ext cx="1857388" cy="1500198"/>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lvl="0">
              <a:lnSpc>
                <a:spcPts val="1600"/>
              </a:lnSpc>
            </a:pPr>
            <a:r>
              <a:rPr lang="zh-CN" altLang="en-US" sz="1400" b="1" dirty="0" smtClean="0">
                <a:latin typeface="楷体" pitchFamily="49" charset="-122"/>
                <a:ea typeface="楷体" pitchFamily="49" charset="-122"/>
              </a:rPr>
              <a:t>爱因斯坦：（被物理学耽误的小提琴家，莫扎特的忠实粉丝。）曾说：“这个世界可以由音乐的音符组成，也可以由数学公式组成。”</a:t>
            </a:r>
          </a:p>
        </p:txBody>
      </p:sp>
      <p:sp>
        <p:nvSpPr>
          <p:cNvPr id="22" name="Rectangle 3"/>
          <p:cNvSpPr txBox="1">
            <a:spLocks noChangeArrowheads="1"/>
          </p:cNvSpPr>
          <p:nvPr/>
        </p:nvSpPr>
        <p:spPr bwMode="auto">
          <a:xfrm>
            <a:off x="2428860" y="1357298"/>
            <a:ext cx="1785950" cy="1500198"/>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a:lnSpc>
                <a:spcPts val="1600"/>
              </a:lnSpc>
            </a:pPr>
            <a:r>
              <a:rPr lang="zh-CN" altLang="en-US" sz="1400" b="1" dirty="0" smtClean="0">
                <a:latin typeface="楷体" pitchFamily="49" charset="-122"/>
                <a:ea typeface="楷体" pitchFamily="49" charset="-122"/>
              </a:rPr>
              <a:t>李四光：中国第一首小提琴曲是著名地质学家李四光创作的</a:t>
            </a:r>
            <a:r>
              <a:rPr lang="en-US" altLang="zh-CN" sz="1400" b="1" dirty="0" smtClean="0">
                <a:latin typeface="楷体" pitchFamily="49" charset="-122"/>
                <a:ea typeface="楷体" pitchFamily="49" charset="-122"/>
              </a:rPr>
              <a:t>《</a:t>
            </a:r>
            <a:r>
              <a:rPr lang="zh-CN" altLang="en-US" sz="1400" b="1" dirty="0" smtClean="0">
                <a:latin typeface="楷体" pitchFamily="49" charset="-122"/>
                <a:ea typeface="楷体" pitchFamily="49" charset="-122"/>
              </a:rPr>
              <a:t>行路难</a:t>
            </a:r>
            <a:r>
              <a:rPr lang="en-US" altLang="zh-CN" sz="1400" b="1" dirty="0" smtClean="0">
                <a:latin typeface="楷体" pitchFamily="49" charset="-122"/>
                <a:ea typeface="楷体" pitchFamily="49" charset="-122"/>
              </a:rPr>
              <a:t>》</a:t>
            </a:r>
            <a:r>
              <a:rPr lang="zh-CN" altLang="en-US" sz="1400" b="1" dirty="0" smtClean="0">
                <a:latin typeface="楷体" pitchFamily="49" charset="-122"/>
                <a:ea typeface="楷体" pitchFamily="49" charset="-122"/>
              </a:rPr>
              <a:t>，这是目前所见最早的由中国人创作的小提琴作品。</a:t>
            </a:r>
          </a:p>
          <a:p>
            <a:pPr lvl="0">
              <a:lnSpc>
                <a:spcPts val="1600"/>
              </a:lnSpc>
            </a:pPr>
            <a:endParaRPr lang="zh-CN" altLang="en-US" sz="1200" b="1" dirty="0" smtClean="0"/>
          </a:p>
        </p:txBody>
      </p:sp>
      <p:sp>
        <p:nvSpPr>
          <p:cNvPr id="23" name="Rectangle 3"/>
          <p:cNvSpPr txBox="1">
            <a:spLocks noChangeArrowheads="1"/>
          </p:cNvSpPr>
          <p:nvPr/>
        </p:nvSpPr>
        <p:spPr bwMode="auto">
          <a:xfrm>
            <a:off x="4572000" y="1357298"/>
            <a:ext cx="1785950" cy="1500198"/>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r>
              <a:rPr lang="zh-CN" altLang="en-US" sz="1400" b="1" dirty="0" smtClean="0">
                <a:latin typeface="楷体" pitchFamily="49" charset="-122"/>
                <a:ea typeface="楷体" pitchFamily="49" charset="-122"/>
              </a:rPr>
              <a:t>钱学森：“在我的工作遇到困难百思不得其解之时，往往是蒋英的歌声使我豁然开朗”</a:t>
            </a:r>
          </a:p>
          <a:p>
            <a:pPr lvl="0">
              <a:lnSpc>
                <a:spcPts val="1600"/>
              </a:lnSpc>
            </a:pPr>
            <a:endParaRPr lang="zh-CN" altLang="en-US" sz="1200" b="1" dirty="0" smtClean="0"/>
          </a:p>
        </p:txBody>
      </p:sp>
      <p:sp>
        <p:nvSpPr>
          <p:cNvPr id="24" name="Rectangle 3"/>
          <p:cNvSpPr txBox="1">
            <a:spLocks noChangeArrowheads="1"/>
          </p:cNvSpPr>
          <p:nvPr/>
        </p:nvSpPr>
        <p:spPr bwMode="auto">
          <a:xfrm>
            <a:off x="6500826" y="1142984"/>
            <a:ext cx="2214578" cy="1785950"/>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r>
              <a:rPr lang="zh-CN" altLang="en-US" sz="1400" b="1" dirty="0" smtClean="0">
                <a:latin typeface="楷体" pitchFamily="49" charset="-122"/>
                <a:ea typeface="楷体" pitchFamily="49" charset="-122"/>
              </a:rPr>
              <a:t>物理学奖获得者、量子论的开创者普朗克：“我所受的音乐教育对我的事业助益良多，它让我更具创造力，我认为在学习如何成为音乐家方面取得的一点点成功教会了我如何成为一名科学家。”</a:t>
            </a:r>
          </a:p>
          <a:p>
            <a:pPr lvl="0">
              <a:lnSpc>
                <a:spcPts val="1600"/>
              </a:lnSpc>
            </a:pPr>
            <a:endParaRPr lang="zh-CN" altLang="en-US" sz="1200" b="1" dirty="0" smtClean="0"/>
          </a:p>
        </p:txBody>
      </p:sp>
      <p:pic>
        <p:nvPicPr>
          <p:cNvPr id="1027" name="Picture 3" descr="C:\Users\lenovo\Desktop\14872186-e7abba3d33ece6bd.webp.jpg"/>
          <p:cNvPicPr>
            <a:picLocks noChangeAspect="1" noChangeArrowheads="1"/>
          </p:cNvPicPr>
          <p:nvPr/>
        </p:nvPicPr>
        <p:blipFill>
          <a:blip r:embed="rId5"/>
          <a:srcRect/>
          <a:stretch>
            <a:fillRect/>
          </a:stretch>
        </p:blipFill>
        <p:spPr bwMode="auto">
          <a:xfrm>
            <a:off x="214282" y="3214686"/>
            <a:ext cx="2000264" cy="2571768"/>
          </a:xfrm>
          <a:prstGeom prst="rect">
            <a:avLst/>
          </a:prstGeom>
          <a:noFill/>
        </p:spPr>
      </p:pic>
      <p:pic>
        <p:nvPicPr>
          <p:cNvPr id="1028" name="Picture 4" descr="C:\Users\lenovo\Desktop\fd3dd0c8df00464d894e8d19bb905429.jpeg"/>
          <p:cNvPicPr>
            <a:picLocks noChangeAspect="1" noChangeArrowheads="1"/>
          </p:cNvPicPr>
          <p:nvPr/>
        </p:nvPicPr>
        <p:blipFill>
          <a:blip r:embed="rId6"/>
          <a:srcRect/>
          <a:stretch>
            <a:fillRect/>
          </a:stretch>
        </p:blipFill>
        <p:spPr bwMode="auto">
          <a:xfrm>
            <a:off x="4429124" y="3214686"/>
            <a:ext cx="1928826" cy="2571768"/>
          </a:xfrm>
          <a:prstGeom prst="rect">
            <a:avLst/>
          </a:prstGeom>
          <a:noFill/>
        </p:spPr>
      </p:pic>
      <p:pic>
        <p:nvPicPr>
          <p:cNvPr id="1029" name="Picture 5" descr="C:\Users\lenovo\Desktop\1a85667117ec42da847ebf469cab5732.jpeg"/>
          <p:cNvPicPr>
            <a:picLocks noChangeAspect="1" noChangeArrowheads="1"/>
          </p:cNvPicPr>
          <p:nvPr/>
        </p:nvPicPr>
        <p:blipFill>
          <a:blip r:embed="rId7"/>
          <a:srcRect/>
          <a:stretch>
            <a:fillRect/>
          </a:stretch>
        </p:blipFill>
        <p:spPr bwMode="auto">
          <a:xfrm>
            <a:off x="6500826" y="3214686"/>
            <a:ext cx="2434683" cy="2571768"/>
          </a:xfrm>
          <a:prstGeom prst="rect">
            <a:avLst/>
          </a:prstGeom>
          <a:noFill/>
        </p:spPr>
      </p:pic>
      <p:pic>
        <p:nvPicPr>
          <p:cNvPr id="1031" name="Picture 7" descr="C:\Users\lenovo\Desktop\W020180613535165876585.png"/>
          <p:cNvPicPr>
            <a:picLocks noChangeAspect="1" noChangeArrowheads="1"/>
          </p:cNvPicPr>
          <p:nvPr/>
        </p:nvPicPr>
        <p:blipFill>
          <a:blip r:embed="rId8"/>
          <a:srcRect/>
          <a:stretch>
            <a:fillRect/>
          </a:stretch>
        </p:blipFill>
        <p:spPr bwMode="auto">
          <a:xfrm>
            <a:off x="2428860" y="3214686"/>
            <a:ext cx="1857388" cy="257176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9"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35482"/>
            <a:ext cx="2527966" cy="864095"/>
          </a:xfrm>
          <a:prstGeom prst="rect">
            <a:avLst/>
          </a:prstGeom>
          <a:noFill/>
        </p:spPr>
      </p:pic>
      <p:sp>
        <p:nvSpPr>
          <p:cNvPr id="2" name="文本框 1">
            <a:extLst>
              <a:ext uri="{FF2B5EF4-FFF2-40B4-BE49-F238E27FC236}">
                <a16:creationId xmlns:a16="http://schemas.microsoft.com/office/drawing/2014/main" xmlns="" id="{D2D7CF1B-6546-4171-93B1-155A016CD407}"/>
              </a:ext>
            </a:extLst>
          </p:cNvPr>
          <p:cNvSpPr txBox="1"/>
          <p:nvPr/>
        </p:nvSpPr>
        <p:spPr>
          <a:xfrm>
            <a:off x="928662" y="1285860"/>
            <a:ext cx="7704856" cy="1631216"/>
          </a:xfrm>
          <a:prstGeom prst="rect">
            <a:avLst/>
          </a:prstGeom>
          <a:noFill/>
        </p:spPr>
        <p:txBody>
          <a:bodyPr wrap="square" rtlCol="0">
            <a:spAutoFit/>
          </a:bodyPr>
          <a:lstStyle/>
          <a:p>
            <a:r>
              <a:rPr lang="zh-CN" altLang="en-US" sz="2000" b="1" dirty="0">
                <a:latin typeface="+mn-ea"/>
                <a:ea typeface="+mn-ea"/>
              </a:rPr>
              <a:t>二</a:t>
            </a:r>
            <a:r>
              <a:rPr lang="zh-CN" altLang="zh-CN" sz="2000" b="1" dirty="0" smtClean="0">
                <a:latin typeface="+mn-ea"/>
                <a:ea typeface="+mn-ea"/>
              </a:rPr>
              <a:t>、</a:t>
            </a:r>
            <a:r>
              <a:rPr lang="zh-CN" altLang="en-US" sz="2000" b="1" dirty="0" smtClean="0">
                <a:latin typeface="+mn-ea"/>
                <a:ea typeface="+mn-ea"/>
              </a:rPr>
              <a:t>中国</a:t>
            </a:r>
            <a:r>
              <a:rPr lang="zh-CN" altLang="en-US" sz="2000" b="1" dirty="0" smtClean="0"/>
              <a:t>传统音乐的美学特征及作品赏析</a:t>
            </a:r>
            <a:endParaRPr lang="en-US" altLang="zh-CN" sz="2000" b="1" dirty="0" smtClean="0"/>
          </a:p>
          <a:p>
            <a:endParaRPr lang="en-US" altLang="zh-CN" sz="2000" dirty="0" smtClean="0"/>
          </a:p>
          <a:p>
            <a:endParaRPr lang="en-US" altLang="zh-CN" sz="2000" dirty="0" smtClean="0"/>
          </a:p>
          <a:p>
            <a:endParaRPr lang="zh-CN" altLang="zh-CN" sz="2000" b="1" dirty="0">
              <a:latin typeface="+mn-ea"/>
              <a:ea typeface="+mn-ea"/>
            </a:endParaRPr>
          </a:p>
          <a:p>
            <a:r>
              <a:rPr lang="en-US" altLang="zh-CN" sz="2000" b="1" dirty="0" smtClean="0">
                <a:latin typeface="+mn-ea"/>
                <a:ea typeface="+mn-ea"/>
              </a:rPr>
              <a:t>     </a:t>
            </a:r>
            <a:endParaRPr lang="zh-CN" altLang="zh-CN" dirty="0"/>
          </a:p>
        </p:txBody>
      </p:sp>
      <p:pic>
        <p:nvPicPr>
          <p:cNvPr id="7" name="Picture 2" descr="C:\Users\lenovo\Desktop\132866755.jpg"/>
          <p:cNvPicPr>
            <a:picLocks noChangeAspect="1" noChangeArrowheads="1"/>
          </p:cNvPicPr>
          <p:nvPr/>
        </p:nvPicPr>
        <p:blipFill>
          <a:blip r:embed="rId5"/>
          <a:srcRect/>
          <a:stretch>
            <a:fillRect/>
          </a:stretch>
        </p:blipFill>
        <p:spPr bwMode="auto">
          <a:xfrm>
            <a:off x="0" y="2428844"/>
            <a:ext cx="9144000" cy="4429156"/>
          </a:xfrm>
          <a:prstGeom prst="rect">
            <a:avLst/>
          </a:prstGeom>
          <a:noFill/>
          <a:ln w="9525">
            <a:noFill/>
            <a:miter lim="800000"/>
            <a:headEnd/>
            <a:tailEnd/>
          </a:ln>
        </p:spPr>
      </p:pic>
      <p:pic>
        <p:nvPicPr>
          <p:cNvPr id="8" name="Picture 3" descr="treble_cle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2"/>
          <p:cNvSpPr>
            <a:spLocks noChangeArrowheads="1"/>
          </p:cNvSpPr>
          <p:nvPr/>
        </p:nvSpPr>
        <p:spPr bwMode="auto">
          <a:xfrm>
            <a:off x="1066800" y="4572000"/>
            <a:ext cx="1376363" cy="860425"/>
          </a:xfrm>
          <a:prstGeom prst="roundRect">
            <a:avLst>
              <a:gd name="adj" fmla="val 16667"/>
            </a:avLst>
          </a:prstGeom>
          <a:gradFill rotWithShape="1">
            <a:gsLst>
              <a:gs pos="0">
                <a:srgbClr val="405324"/>
              </a:gs>
              <a:gs pos="50000">
                <a:srgbClr val="8BB44E"/>
              </a:gs>
              <a:gs pos="100000">
                <a:srgbClr val="405324"/>
              </a:gs>
            </a:gsLst>
            <a:lin ang="18900000" scaled="1"/>
          </a:gradFill>
          <a:ln>
            <a:noFill/>
          </a:ln>
          <a:effectLs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自然区</a:t>
            </a:r>
            <a:endParaRPr lang="en-US" altLang="zh-CN"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AutoShape 22"/>
          <p:cNvSpPr>
            <a:spLocks noChangeArrowheads="1"/>
          </p:cNvSpPr>
          <p:nvPr/>
        </p:nvSpPr>
        <p:spPr bwMode="auto">
          <a:xfrm>
            <a:off x="6934200" y="4572000"/>
            <a:ext cx="1376363" cy="860425"/>
          </a:xfrm>
          <a:prstGeom prst="roundRect">
            <a:avLst>
              <a:gd name="adj" fmla="val 16667"/>
            </a:avLst>
          </a:prstGeom>
          <a:gradFill rotWithShape="1">
            <a:gsLst>
              <a:gs pos="0">
                <a:srgbClr val="405324"/>
              </a:gs>
              <a:gs pos="50000">
                <a:srgbClr val="8BB44E"/>
              </a:gs>
              <a:gs pos="100000">
                <a:srgbClr val="405324"/>
              </a:gs>
            </a:gsLst>
            <a:lin ang="18900000" scaled="1"/>
          </a:gradFill>
          <a:ln>
            <a:noFill/>
          </a:ln>
          <a:effectLs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政区</a:t>
            </a:r>
            <a:endParaRPr lang="en-US" altLang="zh-CN"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AutoShape 22"/>
          <p:cNvSpPr>
            <a:spLocks noChangeArrowheads="1"/>
          </p:cNvSpPr>
          <p:nvPr/>
        </p:nvSpPr>
        <p:spPr bwMode="auto">
          <a:xfrm>
            <a:off x="3657600" y="457200"/>
            <a:ext cx="1376363" cy="860425"/>
          </a:xfrm>
          <a:prstGeom prst="roundRect">
            <a:avLst>
              <a:gd name="adj" fmla="val 16667"/>
            </a:avLst>
          </a:prstGeom>
          <a:gradFill rotWithShape="1">
            <a:gsLst>
              <a:gs pos="0">
                <a:srgbClr val="405324"/>
              </a:gs>
              <a:gs pos="50000">
                <a:srgbClr val="8BB44E"/>
              </a:gs>
              <a:gs pos="100000">
                <a:srgbClr val="405324"/>
              </a:gs>
            </a:gsLst>
            <a:lin ang="18900000" scaled="1"/>
          </a:gradFill>
          <a:ln>
            <a:noFill/>
          </a:ln>
          <a:effectLs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4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文化区</a:t>
            </a:r>
            <a:endParaRPr lang="en-US" altLang="zh-CN"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32775" name="直接连接符 7"/>
          <p:cNvCxnSpPr>
            <a:cxnSpLocks noChangeShapeType="1"/>
          </p:cNvCxnSpPr>
          <p:nvPr/>
        </p:nvCxnSpPr>
        <p:spPr bwMode="auto">
          <a:xfrm flipH="1">
            <a:off x="1905000" y="1371600"/>
            <a:ext cx="1676400" cy="3048000"/>
          </a:xfrm>
          <a:prstGeom prst="line">
            <a:avLst/>
          </a:prstGeom>
          <a:noFill/>
          <a:ln w="9525" algn="ctr">
            <a:solidFill>
              <a:schemeClr val="tx1"/>
            </a:solidFill>
            <a:round/>
            <a:headEnd/>
            <a:tailEnd/>
          </a:ln>
        </p:spPr>
      </p:cxnSp>
      <p:cxnSp>
        <p:nvCxnSpPr>
          <p:cNvPr id="32776" name="直接连接符 9"/>
          <p:cNvCxnSpPr>
            <a:cxnSpLocks noChangeShapeType="1"/>
          </p:cNvCxnSpPr>
          <p:nvPr/>
        </p:nvCxnSpPr>
        <p:spPr bwMode="auto">
          <a:xfrm>
            <a:off x="5257800" y="1371600"/>
            <a:ext cx="2209800" cy="3048000"/>
          </a:xfrm>
          <a:prstGeom prst="line">
            <a:avLst/>
          </a:prstGeom>
          <a:noFill/>
          <a:ln w="9525" algn="ctr">
            <a:solidFill>
              <a:schemeClr val="tx1"/>
            </a:solidFill>
            <a:round/>
            <a:headEnd/>
            <a:tailEnd/>
          </a:ln>
        </p:spPr>
      </p:cxnSp>
      <p:cxnSp>
        <p:nvCxnSpPr>
          <p:cNvPr id="32777" name="直接连接符 11"/>
          <p:cNvCxnSpPr>
            <a:cxnSpLocks noChangeShapeType="1"/>
          </p:cNvCxnSpPr>
          <p:nvPr/>
        </p:nvCxnSpPr>
        <p:spPr bwMode="auto">
          <a:xfrm>
            <a:off x="2667000" y="5105400"/>
            <a:ext cx="4114800" cy="0"/>
          </a:xfrm>
          <a:prstGeom prst="line">
            <a:avLst/>
          </a:prstGeom>
          <a:noFill/>
          <a:ln w="9525" algn="ctr">
            <a:solidFill>
              <a:schemeClr val="tx1"/>
            </a:solidFill>
            <a:round/>
            <a:headEnd/>
            <a:tailEnd/>
          </a:ln>
        </p:spPr>
      </p:cxnSp>
      <p:sp>
        <p:nvSpPr>
          <p:cNvPr id="32778" name="Oval 50"/>
          <p:cNvSpPr>
            <a:spLocks noChangeArrowheads="1"/>
          </p:cNvSpPr>
          <p:nvPr/>
        </p:nvSpPr>
        <p:spPr bwMode="gray">
          <a:xfrm>
            <a:off x="4038600" y="2438400"/>
            <a:ext cx="762000" cy="609600"/>
          </a:xfrm>
          <a:prstGeom prst="ellipse">
            <a:avLst/>
          </a:prstGeom>
          <a:solidFill>
            <a:srgbClr val="A6C701"/>
          </a:solidFill>
          <a:ln w="9525">
            <a:noFill/>
            <a:round/>
            <a:headEnd/>
            <a:tailEnd/>
          </a:ln>
        </p:spPr>
        <p:txBody>
          <a:bodyPr wrap="none" anchor="ctr"/>
          <a:lstStyle/>
          <a:p>
            <a:pPr algn="ctr" latinLnBrk="1"/>
            <a:r>
              <a:rPr lang="zh-CN" altLang="en-US" sz="2400">
                <a:solidFill>
                  <a:schemeClr val="tx1"/>
                </a:solidFill>
                <a:latin typeface="微软雅黑" pitchFamily="34" charset="-122"/>
                <a:ea typeface="微软雅黑" pitchFamily="34" charset="-122"/>
              </a:rPr>
              <a:t>音</a:t>
            </a:r>
            <a:endParaRPr lang="en-US" altLang="zh-CN" sz="2400">
              <a:solidFill>
                <a:schemeClr val="tx1"/>
              </a:solidFill>
              <a:latin typeface="微软雅黑" pitchFamily="34" charset="-122"/>
              <a:ea typeface="微软雅黑" pitchFamily="34" charset="-122"/>
            </a:endParaRPr>
          </a:p>
        </p:txBody>
      </p:sp>
      <p:sp>
        <p:nvSpPr>
          <p:cNvPr id="32779" name="Oval 50"/>
          <p:cNvSpPr>
            <a:spLocks noChangeArrowheads="1"/>
          </p:cNvSpPr>
          <p:nvPr/>
        </p:nvSpPr>
        <p:spPr bwMode="gray">
          <a:xfrm>
            <a:off x="3581400" y="3200400"/>
            <a:ext cx="762000" cy="609600"/>
          </a:xfrm>
          <a:prstGeom prst="ellipse">
            <a:avLst/>
          </a:prstGeom>
          <a:solidFill>
            <a:srgbClr val="A6C701"/>
          </a:solidFill>
          <a:ln w="9525">
            <a:noFill/>
            <a:round/>
            <a:headEnd/>
            <a:tailEnd/>
          </a:ln>
        </p:spPr>
        <p:txBody>
          <a:bodyPr wrap="none" anchor="ctr"/>
          <a:lstStyle/>
          <a:p>
            <a:pPr algn="ctr" latinLnBrk="1"/>
            <a:r>
              <a:rPr lang="zh-CN" altLang="en-US" sz="2400">
                <a:solidFill>
                  <a:schemeClr val="tx1"/>
                </a:solidFill>
                <a:latin typeface="微软雅黑" pitchFamily="34" charset="-122"/>
                <a:ea typeface="微软雅黑" pitchFamily="34" charset="-122"/>
              </a:rPr>
              <a:t>人</a:t>
            </a:r>
            <a:endParaRPr lang="en-US" altLang="zh-CN" sz="2400">
              <a:solidFill>
                <a:schemeClr val="tx1"/>
              </a:solidFill>
              <a:latin typeface="微软雅黑" pitchFamily="34" charset="-122"/>
              <a:ea typeface="微软雅黑" pitchFamily="34" charset="-122"/>
            </a:endParaRPr>
          </a:p>
        </p:txBody>
      </p:sp>
      <p:sp>
        <p:nvSpPr>
          <p:cNvPr id="32780" name="Oval 50"/>
          <p:cNvSpPr>
            <a:spLocks noChangeArrowheads="1"/>
          </p:cNvSpPr>
          <p:nvPr/>
        </p:nvSpPr>
        <p:spPr bwMode="gray">
          <a:xfrm>
            <a:off x="4572000" y="3200400"/>
            <a:ext cx="762000" cy="609600"/>
          </a:xfrm>
          <a:prstGeom prst="ellipse">
            <a:avLst/>
          </a:prstGeom>
          <a:solidFill>
            <a:srgbClr val="A6C701"/>
          </a:solidFill>
          <a:ln w="9525">
            <a:noFill/>
            <a:round/>
            <a:headEnd/>
            <a:tailEnd/>
          </a:ln>
        </p:spPr>
        <p:txBody>
          <a:bodyPr wrap="none" anchor="ctr"/>
          <a:lstStyle/>
          <a:p>
            <a:pPr algn="ctr" latinLnBrk="1"/>
            <a:r>
              <a:rPr lang="zh-CN" altLang="en-US" sz="2400">
                <a:solidFill>
                  <a:schemeClr val="tx1"/>
                </a:solidFill>
                <a:latin typeface="微软雅黑" pitchFamily="34" charset="-122"/>
                <a:ea typeface="微软雅黑" pitchFamily="34" charset="-122"/>
              </a:rPr>
              <a:t>地</a:t>
            </a:r>
            <a:endParaRPr lang="en-US" altLang="zh-CN" sz="2400">
              <a:solidFill>
                <a:schemeClr val="tx1"/>
              </a:solidFill>
              <a:latin typeface="微软雅黑" pitchFamily="34" charset="-122"/>
              <a:ea typeface="微软雅黑" pitchFamily="34" charset="-122"/>
            </a:endParaRPr>
          </a:p>
        </p:txBody>
      </p:sp>
      <p:sp>
        <p:nvSpPr>
          <p:cNvPr id="32782" name="Rectangle 98"/>
          <p:cNvSpPr>
            <a:spLocks noRot="1" noChangeArrowheads="1"/>
          </p:cNvSpPr>
          <p:nvPr/>
        </p:nvSpPr>
        <p:spPr bwMode="auto">
          <a:xfrm>
            <a:off x="5715008" y="4429132"/>
            <a:ext cx="1219200" cy="533400"/>
          </a:xfrm>
          <a:prstGeom prst="rect">
            <a:avLst/>
          </a:prstGeom>
          <a:noFill/>
          <a:ln w="9525">
            <a:noFill/>
            <a:miter lim="800000"/>
            <a:headEnd/>
            <a:tailEnd/>
          </a:ln>
        </p:spPr>
        <p:txBody>
          <a:bodyPr anchor="ctr" anchorCtr="1"/>
          <a:lstStyle/>
          <a:p>
            <a:pPr marL="342900" indent="-342900" eaLnBrk="1" hangingPunct="1">
              <a:lnSpc>
                <a:spcPct val="140000"/>
              </a:lnSpc>
              <a:spcBef>
                <a:spcPct val="20000"/>
              </a:spcBef>
              <a:buClr>
                <a:schemeClr val="tx2"/>
              </a:buClr>
            </a:pPr>
            <a:r>
              <a:rPr lang="zh-CN" altLang="en-US" sz="2400" b="1" dirty="0">
                <a:solidFill>
                  <a:schemeClr val="tx1"/>
                </a:solidFill>
                <a:latin typeface="楷体" pitchFamily="49" charset="-122"/>
                <a:ea typeface="楷体" pitchFamily="49" charset="-122"/>
              </a:rPr>
              <a:t>国家</a:t>
            </a:r>
            <a:endParaRPr lang="en-US" altLang="zh-CN" sz="2400" b="1" dirty="0">
              <a:solidFill>
                <a:schemeClr val="tx1"/>
              </a:solidFill>
              <a:latin typeface="楷体" pitchFamily="49" charset="-122"/>
              <a:ea typeface="楷体" pitchFamily="49" charset="-122"/>
            </a:endParaRPr>
          </a:p>
        </p:txBody>
      </p:sp>
      <p:sp>
        <p:nvSpPr>
          <p:cNvPr id="32783" name="Rectangle 98"/>
          <p:cNvSpPr>
            <a:spLocks noRot="1" noChangeArrowheads="1"/>
          </p:cNvSpPr>
          <p:nvPr/>
        </p:nvSpPr>
        <p:spPr bwMode="auto">
          <a:xfrm>
            <a:off x="2590800" y="4419600"/>
            <a:ext cx="1219200" cy="533400"/>
          </a:xfrm>
          <a:prstGeom prst="rect">
            <a:avLst/>
          </a:prstGeom>
          <a:noFill/>
          <a:ln w="9525">
            <a:noFill/>
            <a:miter lim="800000"/>
            <a:headEnd/>
            <a:tailEnd/>
          </a:ln>
        </p:spPr>
        <p:txBody>
          <a:bodyPr anchor="ctr" anchorCtr="1"/>
          <a:lstStyle/>
          <a:p>
            <a:pPr marL="342900" indent="-342900" eaLnBrk="1" hangingPunct="1">
              <a:lnSpc>
                <a:spcPct val="140000"/>
              </a:lnSpc>
              <a:spcBef>
                <a:spcPct val="20000"/>
              </a:spcBef>
              <a:buClr>
                <a:schemeClr val="tx2"/>
              </a:buClr>
            </a:pPr>
            <a:r>
              <a:rPr lang="zh-CN" altLang="en-US" sz="2400" b="1" dirty="0">
                <a:solidFill>
                  <a:schemeClr val="tx1"/>
                </a:solidFill>
                <a:latin typeface="楷体" pitchFamily="49" charset="-122"/>
                <a:ea typeface="楷体" pitchFamily="49" charset="-122"/>
              </a:rPr>
              <a:t>环境</a:t>
            </a:r>
            <a:endParaRPr lang="en-US" altLang="zh-CN" sz="2400" b="1" dirty="0">
              <a:solidFill>
                <a:schemeClr val="tx1"/>
              </a:solidFill>
              <a:latin typeface="楷体" pitchFamily="49" charset="-122"/>
              <a:ea typeface="楷体" pitchFamily="49" charset="-122"/>
            </a:endParaRPr>
          </a:p>
        </p:txBody>
      </p:sp>
      <p:pic>
        <p:nvPicPr>
          <p:cNvPr id="15" name="Picture 3" descr="treble_cle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98"/>
          <p:cNvSpPr>
            <a:spLocks noRot="1" noChangeArrowheads="1"/>
          </p:cNvSpPr>
          <p:nvPr/>
        </p:nvSpPr>
        <p:spPr bwMode="auto">
          <a:xfrm>
            <a:off x="0" y="285728"/>
            <a:ext cx="3428992" cy="1428760"/>
          </a:xfrm>
          <a:prstGeom prst="rect">
            <a:avLst/>
          </a:prstGeom>
          <a:noFill/>
          <a:ln w="9525">
            <a:noFill/>
            <a:miter lim="800000"/>
            <a:headEnd/>
            <a:tailEnd/>
          </a:ln>
        </p:spPr>
        <p:txBody>
          <a:bodyPr anchor="ctr" anchorCtr="1"/>
          <a:lstStyle/>
          <a:p>
            <a:pPr>
              <a:lnSpc>
                <a:spcPts val="2000"/>
              </a:lnSpc>
              <a:spcBef>
                <a:spcPts val="0"/>
              </a:spcBef>
              <a:buClr>
                <a:schemeClr val="tx2"/>
              </a:buClr>
            </a:pPr>
            <a:r>
              <a:rPr lang="en-US" altLang="zh-CN" sz="2000" b="1" dirty="0" smtClean="0">
                <a:latin typeface="楷体" pitchFamily="49" charset="-122"/>
                <a:ea typeface="楷体" pitchFamily="49" charset="-122"/>
              </a:rPr>
              <a:t>1</a:t>
            </a:r>
            <a:r>
              <a:rPr lang="zh-CN" altLang="en-US" sz="2000" b="1" dirty="0" smtClean="0">
                <a:latin typeface="楷体" pitchFamily="49" charset="-122"/>
                <a:ea typeface="楷体" pitchFamily="49" charset="-122"/>
              </a:rPr>
              <a:t>、文化（学者）</a:t>
            </a:r>
            <a:endParaRPr lang="en-US" altLang="zh-CN" sz="2000" b="1" dirty="0" smtClean="0">
              <a:latin typeface="楷体" pitchFamily="49" charset="-122"/>
              <a:ea typeface="楷体" pitchFamily="49" charset="-122"/>
            </a:endParaRPr>
          </a:p>
          <a:p>
            <a:pPr>
              <a:lnSpc>
                <a:spcPts val="2000"/>
              </a:lnSpc>
              <a:spcBef>
                <a:spcPts val="0"/>
              </a:spcBef>
              <a:buClr>
                <a:schemeClr val="tx2"/>
              </a:buClr>
            </a:pPr>
            <a:r>
              <a:rPr lang="en-US" altLang="zh-CN" sz="2000" b="1" dirty="0" smtClean="0">
                <a:latin typeface="楷体" pitchFamily="49" charset="-122"/>
                <a:ea typeface="楷体" pitchFamily="49" charset="-122"/>
              </a:rPr>
              <a:t>2</a:t>
            </a:r>
            <a:r>
              <a:rPr lang="zh-CN" altLang="en-US" sz="2000" b="1" dirty="0" smtClean="0">
                <a:latin typeface="楷体" pitchFamily="49" charset="-122"/>
                <a:ea typeface="楷体" pitchFamily="49" charset="-122"/>
              </a:rPr>
              <a:t>、核心区、外围区、过渡区</a:t>
            </a:r>
            <a:endParaRPr lang="en-US" altLang="zh-CN" sz="2000" b="1" dirty="0" smtClean="0">
              <a:latin typeface="楷体" pitchFamily="49" charset="-122"/>
              <a:ea typeface="楷体" pitchFamily="49" charset="-122"/>
            </a:endParaRPr>
          </a:p>
          <a:p>
            <a:pPr>
              <a:lnSpc>
                <a:spcPts val="2000"/>
              </a:lnSpc>
              <a:spcBef>
                <a:spcPts val="0"/>
              </a:spcBef>
              <a:buClr>
                <a:schemeClr val="tx2"/>
              </a:buClr>
            </a:pPr>
            <a:r>
              <a:rPr lang="en-US" altLang="zh-CN" sz="2000" b="1" dirty="0" smtClean="0">
                <a:latin typeface="楷体" pitchFamily="49" charset="-122"/>
                <a:ea typeface="楷体" pitchFamily="49" charset="-122"/>
              </a:rPr>
              <a:t>3</a:t>
            </a:r>
            <a:r>
              <a:rPr lang="zh-CN" altLang="en-US" sz="2000" b="1" dirty="0" smtClean="0">
                <a:latin typeface="楷体" pitchFamily="49" charset="-122"/>
                <a:ea typeface="楷体" pitchFamily="49" charset="-122"/>
              </a:rPr>
              <a:t>、文化要素（方言）</a:t>
            </a:r>
            <a:endParaRPr lang="en-US" altLang="zh-CN" sz="2000" b="1" dirty="0" smtClean="0">
              <a:latin typeface="楷体" pitchFamily="49" charset="-122"/>
              <a:ea typeface="楷体" pitchFamily="49" charset="-122"/>
            </a:endParaRPr>
          </a:p>
          <a:p>
            <a:pPr eaLnBrk="1" hangingPunct="1">
              <a:lnSpc>
                <a:spcPts val="2000"/>
              </a:lnSpc>
              <a:spcBef>
                <a:spcPts val="0"/>
              </a:spcBef>
              <a:buClr>
                <a:schemeClr val="tx2"/>
              </a:buClr>
            </a:pPr>
            <a:endParaRPr lang="en-US" altLang="zh-CN" sz="2000" b="1" dirty="0">
              <a:latin typeface="楷体" pitchFamily="49" charset="-122"/>
              <a:ea typeface="楷体" pitchFamily="49" charset="-122"/>
            </a:endParaRPr>
          </a:p>
        </p:txBody>
      </p:sp>
      <p:sp>
        <p:nvSpPr>
          <p:cNvPr id="19" name="矩形 18"/>
          <p:cNvSpPr/>
          <p:nvPr/>
        </p:nvSpPr>
        <p:spPr>
          <a:xfrm>
            <a:off x="285720" y="5572140"/>
            <a:ext cx="4185761" cy="605294"/>
          </a:xfrm>
          <a:prstGeom prst="rect">
            <a:avLst/>
          </a:prstGeom>
        </p:spPr>
        <p:txBody>
          <a:bodyPr wrap="none">
            <a:spAutoFit/>
          </a:bodyPr>
          <a:lstStyle/>
          <a:p>
            <a:pPr marL="342900" indent="-342900">
              <a:lnSpc>
                <a:spcPts val="2000"/>
              </a:lnSpc>
              <a:spcBef>
                <a:spcPts val="0"/>
              </a:spcBef>
              <a:buClr>
                <a:schemeClr val="tx2"/>
              </a:buClr>
            </a:pPr>
            <a:r>
              <a:rPr lang="en-US" altLang="zh-CN" sz="2000" b="1" dirty="0" smtClean="0">
                <a:latin typeface="楷体" pitchFamily="49" charset="-122"/>
                <a:ea typeface="楷体" pitchFamily="49" charset="-122"/>
              </a:rPr>
              <a:t>1</a:t>
            </a:r>
            <a:r>
              <a:rPr lang="zh-CN" altLang="en-US" sz="2000" b="1" dirty="0" smtClean="0">
                <a:latin typeface="楷体" pitchFamily="49" charset="-122"/>
                <a:ea typeface="楷体" pitchFamily="49" charset="-122"/>
              </a:rPr>
              <a:t>、自然规律（人类感知）</a:t>
            </a:r>
            <a:endParaRPr lang="en-US" altLang="zh-CN" sz="2000" b="1" dirty="0" smtClean="0">
              <a:latin typeface="楷体" pitchFamily="49" charset="-122"/>
              <a:ea typeface="楷体" pitchFamily="49" charset="-122"/>
            </a:endParaRPr>
          </a:p>
          <a:p>
            <a:pPr marL="342900" indent="-342900" eaLnBrk="1" hangingPunct="1">
              <a:lnSpc>
                <a:spcPts val="2000"/>
              </a:lnSpc>
              <a:spcBef>
                <a:spcPts val="0"/>
              </a:spcBef>
              <a:buClr>
                <a:schemeClr val="tx2"/>
              </a:buClr>
            </a:pPr>
            <a:r>
              <a:rPr lang="en-US" altLang="zh-CN" sz="2000" b="1" dirty="0" smtClean="0">
                <a:latin typeface="楷体" pitchFamily="49" charset="-122"/>
                <a:ea typeface="楷体" pitchFamily="49" charset="-122"/>
              </a:rPr>
              <a:t>2</a:t>
            </a:r>
            <a:r>
              <a:rPr lang="zh-CN" altLang="en-US" sz="2000" b="1" dirty="0" smtClean="0">
                <a:latin typeface="楷体" pitchFamily="49" charset="-122"/>
                <a:ea typeface="楷体" pitchFamily="49" charset="-122"/>
              </a:rPr>
              <a:t>、温度（热、温、寒带）、湿度等</a:t>
            </a:r>
            <a:endParaRPr lang="en-US" altLang="zh-CN" sz="2000" b="1" dirty="0">
              <a:latin typeface="楷体" pitchFamily="49" charset="-122"/>
              <a:ea typeface="楷体" pitchFamily="49" charset="-122"/>
            </a:endParaRPr>
          </a:p>
        </p:txBody>
      </p:sp>
      <p:sp>
        <p:nvSpPr>
          <p:cNvPr id="20" name="Rectangle 98"/>
          <p:cNvSpPr>
            <a:spLocks noRot="1" noChangeArrowheads="1"/>
          </p:cNvSpPr>
          <p:nvPr/>
        </p:nvSpPr>
        <p:spPr bwMode="auto">
          <a:xfrm>
            <a:off x="3733800" y="1371600"/>
            <a:ext cx="1219200" cy="533400"/>
          </a:xfrm>
          <a:prstGeom prst="rect">
            <a:avLst/>
          </a:prstGeom>
          <a:noFill/>
          <a:ln w="9525">
            <a:noFill/>
            <a:miter lim="800000"/>
            <a:headEnd/>
            <a:tailEnd/>
          </a:ln>
        </p:spPr>
        <p:txBody>
          <a:bodyPr anchor="ctr" anchorCtr="1"/>
          <a:lstStyle/>
          <a:p>
            <a:pPr marL="342900" indent="-342900" eaLnBrk="1" hangingPunct="1">
              <a:lnSpc>
                <a:spcPct val="140000"/>
              </a:lnSpc>
              <a:spcBef>
                <a:spcPct val="20000"/>
              </a:spcBef>
              <a:buClr>
                <a:schemeClr val="tx2"/>
              </a:buClr>
            </a:pPr>
            <a:r>
              <a:rPr lang="zh-CN" altLang="en-US" sz="2400" b="1" dirty="0">
                <a:solidFill>
                  <a:schemeClr val="tx1"/>
                </a:solidFill>
                <a:latin typeface="楷体" pitchFamily="49" charset="-122"/>
                <a:ea typeface="楷体" pitchFamily="49" charset="-122"/>
              </a:rPr>
              <a:t>文化</a:t>
            </a:r>
            <a:endParaRPr lang="en-US" altLang="zh-CN" sz="2400" b="1" dirty="0">
              <a:solidFill>
                <a:schemeClr val="tx1"/>
              </a:solidFill>
              <a:latin typeface="楷体" pitchFamily="49" charset="-122"/>
              <a:ea typeface="楷体" pitchFamily="49" charset="-122"/>
            </a:endParaRPr>
          </a:p>
        </p:txBody>
      </p:sp>
      <p:sp>
        <p:nvSpPr>
          <p:cNvPr id="21" name="矩形 20"/>
          <p:cNvSpPr/>
          <p:nvPr/>
        </p:nvSpPr>
        <p:spPr>
          <a:xfrm>
            <a:off x="5786414" y="5503783"/>
            <a:ext cx="3357586" cy="1354217"/>
          </a:xfrm>
          <a:prstGeom prst="rect">
            <a:avLst/>
          </a:prstGeom>
        </p:spPr>
        <p:txBody>
          <a:bodyPr wrap="square">
            <a:spAutoFit/>
          </a:bodyPr>
          <a:lstStyle/>
          <a:p>
            <a:pPr marL="342900" indent="-342900">
              <a:lnSpc>
                <a:spcPts val="2000"/>
              </a:lnSpc>
              <a:spcBef>
                <a:spcPts val="0"/>
              </a:spcBef>
              <a:buClr>
                <a:schemeClr val="tx2"/>
              </a:buClr>
            </a:pPr>
            <a:r>
              <a:rPr lang="en-US" altLang="zh-CN" sz="2000" b="1" dirty="0" smtClean="0">
                <a:latin typeface="楷体" pitchFamily="49" charset="-122"/>
                <a:ea typeface="楷体" pitchFamily="49" charset="-122"/>
              </a:rPr>
              <a:t>1</a:t>
            </a:r>
            <a:r>
              <a:rPr lang="zh-CN" altLang="en-US" sz="2000" b="1" dirty="0" smtClean="0">
                <a:latin typeface="楷体" pitchFamily="49" charset="-122"/>
                <a:ea typeface="楷体" pitchFamily="49" charset="-122"/>
              </a:rPr>
              <a:t>、国家权力（政治家）</a:t>
            </a:r>
            <a:endParaRPr lang="en-US" altLang="zh-CN" sz="2000" b="1" dirty="0" smtClean="0">
              <a:latin typeface="楷体" pitchFamily="49" charset="-122"/>
              <a:ea typeface="楷体" pitchFamily="49" charset="-122"/>
            </a:endParaRPr>
          </a:p>
          <a:p>
            <a:pPr marL="342900" indent="-342900">
              <a:lnSpc>
                <a:spcPts val="2000"/>
              </a:lnSpc>
              <a:spcBef>
                <a:spcPts val="0"/>
              </a:spcBef>
              <a:buClr>
                <a:schemeClr val="tx2"/>
              </a:buClr>
            </a:pPr>
            <a:r>
              <a:rPr lang="en-US" altLang="zh-CN" sz="2000" b="1" dirty="0" smtClean="0">
                <a:latin typeface="楷体" pitchFamily="49" charset="-122"/>
                <a:ea typeface="楷体" pitchFamily="49" charset="-122"/>
              </a:rPr>
              <a:t>2</a:t>
            </a:r>
            <a:r>
              <a:rPr lang="zh-CN" altLang="en-US" sz="2000" b="1" dirty="0" smtClean="0">
                <a:latin typeface="楷体" pitchFamily="49" charset="-122"/>
                <a:ea typeface="楷体" pitchFamily="49" charset="-122"/>
              </a:rPr>
              <a:t>、层级、幅员、边界</a:t>
            </a:r>
            <a:endParaRPr lang="en-US" altLang="zh-CN" sz="2000" b="1" dirty="0" smtClean="0">
              <a:latin typeface="楷体" pitchFamily="49" charset="-122"/>
              <a:ea typeface="楷体" pitchFamily="49" charset="-122"/>
            </a:endParaRPr>
          </a:p>
          <a:p>
            <a:pPr marL="342900" indent="-342900">
              <a:lnSpc>
                <a:spcPts val="2000"/>
              </a:lnSpc>
              <a:spcBef>
                <a:spcPts val="0"/>
              </a:spcBef>
              <a:buClr>
                <a:schemeClr val="tx2"/>
              </a:buClr>
            </a:pPr>
            <a:r>
              <a:rPr lang="en-US" altLang="zh-CN" sz="2000" b="1" dirty="0" smtClean="0">
                <a:latin typeface="楷体" pitchFamily="49" charset="-122"/>
                <a:ea typeface="楷体" pitchFamily="49" charset="-122"/>
              </a:rPr>
              <a:t>3</a:t>
            </a:r>
            <a:r>
              <a:rPr lang="zh-CN" altLang="en-US" sz="2000" b="1" dirty="0" smtClean="0">
                <a:latin typeface="楷体" pitchFamily="49" charset="-122"/>
                <a:ea typeface="楷体" pitchFamily="49" charset="-122"/>
              </a:rPr>
              <a:t>、山川形变、犬牙交错</a:t>
            </a:r>
            <a:endParaRPr lang="en-US" altLang="zh-CN" sz="2000" b="1" dirty="0" smtClean="0">
              <a:latin typeface="楷体" pitchFamily="49" charset="-122"/>
              <a:ea typeface="楷体" pitchFamily="49" charset="-122"/>
            </a:endParaRPr>
          </a:p>
          <a:p>
            <a:pPr marL="342900" indent="-342900" eaLnBrk="1" hangingPunct="1">
              <a:lnSpc>
                <a:spcPct val="140000"/>
              </a:lnSpc>
              <a:spcBef>
                <a:spcPct val="20000"/>
              </a:spcBef>
              <a:buClr>
                <a:schemeClr val="tx2"/>
              </a:buClr>
            </a:pPr>
            <a:endParaRPr lang="en-US" altLang="zh-CN" sz="2000" b="1" dirty="0" smtClean="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9"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35482"/>
            <a:ext cx="2527966" cy="864095"/>
          </a:xfrm>
          <a:prstGeom prst="rect">
            <a:avLst/>
          </a:prstGeom>
          <a:noFill/>
        </p:spPr>
      </p:pic>
      <p:sp>
        <p:nvSpPr>
          <p:cNvPr id="2" name="文本框 1">
            <a:extLst>
              <a:ext uri="{FF2B5EF4-FFF2-40B4-BE49-F238E27FC236}">
                <a16:creationId xmlns:a16="http://schemas.microsoft.com/office/drawing/2014/main" xmlns="" id="{D2D7CF1B-6546-4171-93B1-155A016CD407}"/>
              </a:ext>
            </a:extLst>
          </p:cNvPr>
          <p:cNvSpPr txBox="1"/>
          <p:nvPr/>
        </p:nvSpPr>
        <p:spPr>
          <a:xfrm>
            <a:off x="1214414" y="2239721"/>
            <a:ext cx="7143800" cy="1938992"/>
          </a:xfrm>
          <a:prstGeom prst="rect">
            <a:avLst/>
          </a:prstGeom>
          <a:noFill/>
        </p:spPr>
        <p:txBody>
          <a:bodyPr wrap="square" rtlCol="0">
            <a:spAutoFit/>
          </a:bodyPr>
          <a:lstStyle/>
          <a:p>
            <a:r>
              <a:rPr lang="zh-CN" altLang="en-US" sz="2400" b="1" dirty="0" smtClean="0"/>
              <a:t>共通性的社会功能：</a:t>
            </a:r>
            <a:r>
              <a:rPr lang="zh-CN" altLang="en-US" sz="2400" dirty="0" smtClean="0">
                <a:latin typeface="楷体" pitchFamily="49" charset="-122"/>
                <a:ea typeface="楷体" pitchFamily="49" charset="-122"/>
              </a:rPr>
              <a:t>这是中国传统音乐在文化属性上所显示出来的广泛而深刻的美学特征，他以民俗、宗教、祭祀、礼仪的形式表现其社会功能，这种功能既是全人类共同的文化内涵特征，又有本民族本地域的文化表现形式。</a:t>
            </a:r>
            <a:endParaRPr lang="zh-CN" altLang="en-US" sz="2400" dirty="0">
              <a:latin typeface="楷体" pitchFamily="49" charset="-122"/>
              <a:ea typeface="楷体" pitchFamily="49" charset="-122"/>
            </a:endParaRPr>
          </a:p>
        </p:txBody>
      </p:sp>
      <p:pic>
        <p:nvPicPr>
          <p:cNvPr id="6"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文本框 11">
            <a:extLst>
              <a:ext uri="{FF2B5EF4-FFF2-40B4-BE49-F238E27FC236}">
                <a16:creationId xmlns:a16="http://schemas.microsoft.com/office/drawing/2014/main" xmlns="" id="{76906106-A237-47D5-A037-DD227844A89A}"/>
              </a:ext>
            </a:extLst>
          </p:cNvPr>
          <p:cNvSpPr txBox="1"/>
          <p:nvPr/>
        </p:nvSpPr>
        <p:spPr>
          <a:xfrm>
            <a:off x="4357686" y="4929198"/>
            <a:ext cx="2786082" cy="461665"/>
          </a:xfrm>
          <a:prstGeom prst="rect">
            <a:avLst/>
          </a:prstGeom>
          <a:noFill/>
        </p:spPr>
        <p:txBody>
          <a:bodyPr wrap="square" rtlCol="0">
            <a:spAutoFit/>
          </a:bodyPr>
          <a:lstStyle/>
          <a:p>
            <a:pPr algn="ctr" defTabSz="967740">
              <a:defRPr/>
            </a:pPr>
            <a:r>
              <a:rPr lang="zh-CN" altLang="en-US" sz="2400" b="1" dirty="0" smtClean="0">
                <a:solidFill>
                  <a:srgbClr val="FF0000"/>
                </a:solidFill>
                <a:latin typeface="楷体" pitchFamily="49" charset="-122"/>
                <a:ea typeface="楷体" pitchFamily="49" charset="-122"/>
                <a:hlinkClick r:id="rId6" action="ppaction://hlinkfile"/>
              </a:rPr>
              <a:t>音乐与动物的沟通</a:t>
            </a:r>
            <a:endParaRPr lang="zh-CN" altLang="en-US" sz="2400" b="1" dirty="0">
              <a:solidFill>
                <a:srgbClr val="FF0000"/>
              </a:solidFill>
              <a:latin typeface="楷体" pitchFamily="49" charset="-122"/>
              <a:ea typeface="楷体" pitchFamily="49" charset="-122"/>
            </a:endParaRPr>
          </a:p>
        </p:txBody>
      </p:sp>
    </p:spTree>
    <p:extLst>
      <p:ext uri="{BB962C8B-B14F-4D97-AF65-F5344CB8AC3E}">
        <p14:creationId xmlns="" xmlns:p14="http://schemas.microsoft.com/office/powerpoint/2010/main" val="1398292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2160" y="1124744"/>
            <a:ext cx="2160240" cy="456535"/>
          </a:xfrm>
          <a:prstGeom prst="rect">
            <a:avLst/>
          </a:prstGeom>
          <a:noFill/>
        </p:spPr>
        <p:txBody>
          <a:bodyPr wrap="square" rtlCol="0">
            <a:spAutoFit/>
          </a:bodyPr>
          <a:lstStyle/>
          <a:p>
            <a:pPr algn="just">
              <a:lnSpc>
                <a:spcPct val="150000"/>
              </a:lnSpc>
            </a:pPr>
            <a:r>
              <a:rPr lang="zh-CN" altLang="en-US" dirty="0"/>
              <a:t>      </a:t>
            </a:r>
          </a:p>
        </p:txBody>
      </p:sp>
      <p:pic>
        <p:nvPicPr>
          <p:cNvPr id="9"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11"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60649"/>
            <a:ext cx="2527966" cy="864095"/>
          </a:xfrm>
          <a:prstGeom prst="rect">
            <a:avLst/>
          </a:prstGeom>
          <a:noFill/>
        </p:spPr>
      </p:pic>
      <p:pic>
        <p:nvPicPr>
          <p:cNvPr id="14"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左大括号 5"/>
          <p:cNvSpPr>
            <a:spLocks/>
          </p:cNvSpPr>
          <p:nvPr/>
        </p:nvSpPr>
        <p:spPr bwMode="auto">
          <a:xfrm>
            <a:off x="2714612" y="2285992"/>
            <a:ext cx="357190" cy="2357454"/>
          </a:xfrm>
          <a:prstGeom prst="leftBrace">
            <a:avLst>
              <a:gd name="adj1" fmla="val 8329"/>
              <a:gd name="adj2" fmla="val 50000"/>
            </a:avLst>
          </a:prstGeom>
          <a:solidFill>
            <a:schemeClr val="bg2"/>
          </a:solidFill>
          <a:ln w="9525" algn="ctr">
            <a:solidFill>
              <a:schemeClr val="tx1"/>
            </a:solidFill>
            <a:round/>
            <a:headEnd/>
            <a:tailEnd/>
          </a:ln>
        </p:spPr>
        <p:txBody>
          <a:bodyPr wrap="none" anchor="ctr"/>
          <a:lstStyle/>
          <a:p>
            <a:pPr>
              <a:buFont typeface="Arial" pitchFamily="34" charset="0"/>
              <a:buNone/>
            </a:pPr>
            <a:endParaRPr lang="zh-CN" altLang="en-US" dirty="0"/>
          </a:p>
        </p:txBody>
      </p:sp>
      <p:sp>
        <p:nvSpPr>
          <p:cNvPr id="19" name="Rectangle 98"/>
          <p:cNvSpPr>
            <a:spLocks noRot="1" noChangeArrowheads="1"/>
          </p:cNvSpPr>
          <p:nvPr/>
        </p:nvSpPr>
        <p:spPr bwMode="auto">
          <a:xfrm>
            <a:off x="1071538" y="2428868"/>
            <a:ext cx="1500198" cy="2286016"/>
          </a:xfrm>
          <a:prstGeom prst="rect">
            <a:avLst/>
          </a:prstGeom>
          <a:noFill/>
          <a:ln w="9525">
            <a:noFill/>
            <a:miter lim="800000"/>
            <a:headEnd/>
            <a:tailEnd/>
          </a:ln>
          <a:effectLst/>
        </p:spPr>
        <p:txBody>
          <a:bodyPr anchor="ctr" anchorCtr="1"/>
          <a:lstStyle/>
          <a:p>
            <a:pPr marL="342900" indent="-342900" eaLnBrk="1" hangingPunct="1">
              <a:lnSpc>
                <a:spcPct val="140000"/>
              </a:lnSpc>
              <a:spcBef>
                <a:spcPct val="20000"/>
              </a:spcBef>
              <a:buClr>
                <a:schemeClr val="tx2"/>
              </a:buClr>
              <a:defRPr/>
            </a:pPr>
            <a:r>
              <a:rPr lang="zh-CN" altLang="en-US" sz="2400" dirty="0" smtClean="0">
                <a:ln>
                  <a:solidFill>
                    <a:srgbClr val="990033"/>
                  </a:solidFill>
                </a:ln>
                <a:solidFill>
                  <a:schemeClr val="tx1"/>
                </a:solidFill>
                <a:latin typeface="楷体" pitchFamily="49" charset="-122"/>
                <a:ea typeface="楷体" pitchFamily="49" charset="-122"/>
              </a:rPr>
              <a:t>传统</a:t>
            </a:r>
            <a:endParaRPr lang="en-US" altLang="zh-CN" sz="2400" dirty="0" smtClean="0">
              <a:ln>
                <a:solidFill>
                  <a:srgbClr val="990033"/>
                </a:solidFill>
              </a:ln>
              <a:solidFill>
                <a:schemeClr val="tx1"/>
              </a:solidFill>
              <a:latin typeface="楷体" pitchFamily="49" charset="-122"/>
              <a:ea typeface="楷体" pitchFamily="49" charset="-122"/>
            </a:endParaRPr>
          </a:p>
          <a:p>
            <a:pPr marL="342900" indent="-342900" eaLnBrk="1" hangingPunct="1">
              <a:lnSpc>
                <a:spcPct val="140000"/>
              </a:lnSpc>
              <a:spcBef>
                <a:spcPct val="20000"/>
              </a:spcBef>
              <a:buClr>
                <a:schemeClr val="tx2"/>
              </a:buClr>
              <a:defRPr/>
            </a:pPr>
            <a:r>
              <a:rPr lang="zh-CN" altLang="en-US" sz="2400" dirty="0" smtClean="0">
                <a:ln>
                  <a:solidFill>
                    <a:srgbClr val="990033"/>
                  </a:solidFill>
                </a:ln>
                <a:solidFill>
                  <a:schemeClr val="tx1"/>
                </a:solidFill>
                <a:latin typeface="楷体" pitchFamily="49" charset="-122"/>
                <a:ea typeface="楷体" pitchFamily="49" charset="-122"/>
              </a:rPr>
              <a:t>音乐</a:t>
            </a:r>
            <a:endParaRPr lang="en-US" altLang="zh-CN" sz="2400" dirty="0" smtClean="0">
              <a:ln>
                <a:solidFill>
                  <a:srgbClr val="990033"/>
                </a:solidFill>
              </a:ln>
              <a:solidFill>
                <a:schemeClr val="tx1"/>
              </a:solidFill>
              <a:latin typeface="楷体" pitchFamily="49" charset="-122"/>
              <a:ea typeface="楷体" pitchFamily="49" charset="-122"/>
            </a:endParaRPr>
          </a:p>
          <a:p>
            <a:pPr marL="342900" indent="-342900" eaLnBrk="1" hangingPunct="1">
              <a:lnSpc>
                <a:spcPct val="140000"/>
              </a:lnSpc>
              <a:spcBef>
                <a:spcPct val="20000"/>
              </a:spcBef>
              <a:buClr>
                <a:schemeClr val="tx2"/>
              </a:buClr>
              <a:defRPr/>
            </a:pPr>
            <a:r>
              <a:rPr lang="zh-CN" altLang="en-US" sz="2400" dirty="0" smtClean="0">
                <a:ln>
                  <a:solidFill>
                    <a:srgbClr val="990033"/>
                  </a:solidFill>
                </a:ln>
                <a:solidFill>
                  <a:schemeClr val="tx1"/>
                </a:solidFill>
                <a:latin typeface="楷体" pitchFamily="49" charset="-122"/>
                <a:ea typeface="楷体" pitchFamily="49" charset="-122"/>
              </a:rPr>
              <a:t>美学</a:t>
            </a:r>
            <a:endParaRPr lang="en-US" altLang="zh-CN" sz="2400" dirty="0" smtClean="0">
              <a:ln>
                <a:solidFill>
                  <a:srgbClr val="990033"/>
                </a:solidFill>
              </a:ln>
              <a:solidFill>
                <a:schemeClr val="tx1"/>
              </a:solidFill>
              <a:latin typeface="楷体" pitchFamily="49" charset="-122"/>
              <a:ea typeface="楷体" pitchFamily="49" charset="-122"/>
            </a:endParaRPr>
          </a:p>
          <a:p>
            <a:pPr marL="342900" indent="-342900" eaLnBrk="1" hangingPunct="1">
              <a:lnSpc>
                <a:spcPct val="140000"/>
              </a:lnSpc>
              <a:spcBef>
                <a:spcPct val="20000"/>
              </a:spcBef>
              <a:buClr>
                <a:schemeClr val="tx2"/>
              </a:buClr>
              <a:defRPr/>
            </a:pPr>
            <a:r>
              <a:rPr lang="zh-CN" altLang="en-US" sz="2400" dirty="0" smtClean="0">
                <a:ln>
                  <a:solidFill>
                    <a:srgbClr val="990033"/>
                  </a:solidFill>
                </a:ln>
                <a:solidFill>
                  <a:schemeClr val="tx1"/>
                </a:solidFill>
                <a:latin typeface="楷体" pitchFamily="49" charset="-122"/>
                <a:ea typeface="楷体" pitchFamily="49" charset="-122"/>
              </a:rPr>
              <a:t>特征</a:t>
            </a:r>
            <a:endParaRPr lang="en-US" altLang="zh-CN" sz="2400" dirty="0">
              <a:ln>
                <a:solidFill>
                  <a:srgbClr val="990033"/>
                </a:solidFill>
              </a:ln>
              <a:solidFill>
                <a:schemeClr val="tx1"/>
              </a:solidFill>
              <a:latin typeface="楷体" pitchFamily="49" charset="-122"/>
              <a:ea typeface="楷体" pitchFamily="49" charset="-122"/>
            </a:endParaRPr>
          </a:p>
        </p:txBody>
      </p:sp>
      <p:sp>
        <p:nvSpPr>
          <p:cNvPr id="21" name="Rectangle 98"/>
          <p:cNvSpPr>
            <a:spLocks noRot="1" noChangeArrowheads="1"/>
          </p:cNvSpPr>
          <p:nvPr/>
        </p:nvSpPr>
        <p:spPr bwMode="auto">
          <a:xfrm>
            <a:off x="3071802" y="2143116"/>
            <a:ext cx="5000660" cy="2143140"/>
          </a:xfrm>
          <a:prstGeom prst="rect">
            <a:avLst/>
          </a:prstGeom>
          <a:noFill/>
          <a:ln w="9525">
            <a:noFill/>
            <a:miter lim="800000"/>
            <a:headEnd/>
            <a:tailEnd/>
          </a:ln>
        </p:spPr>
        <p:txBody>
          <a:bodyPr anchor="ctr" anchorCtr="1"/>
          <a:lstStyle/>
          <a:p>
            <a:pPr marL="342900" indent="-342900" eaLnBrk="1" hangingPunct="1">
              <a:lnSpc>
                <a:spcPct val="140000"/>
              </a:lnSpc>
              <a:spcBef>
                <a:spcPct val="20000"/>
              </a:spcBef>
              <a:buClr>
                <a:schemeClr val="tx2"/>
              </a:buClr>
            </a:pPr>
            <a:endParaRPr lang="en-US" altLang="zh-CN" sz="2400" dirty="0" smtClean="0">
              <a:latin typeface="楷体" pitchFamily="49" charset="-122"/>
              <a:ea typeface="楷体" pitchFamily="49" charset="-122"/>
            </a:endParaRPr>
          </a:p>
          <a:p>
            <a:pPr eaLnBrk="1" hangingPunct="1">
              <a:lnSpc>
                <a:spcPts val="3500"/>
              </a:lnSpc>
              <a:spcBef>
                <a:spcPts val="0"/>
              </a:spcBef>
              <a:buClr>
                <a:schemeClr val="tx2"/>
              </a:buClr>
            </a:pPr>
            <a:r>
              <a:rPr lang="zh-CN" altLang="en-US" sz="2400" b="1" dirty="0" smtClean="0">
                <a:latin typeface="楷体" pitchFamily="49" charset="-122"/>
                <a:ea typeface="楷体" pitchFamily="49" charset="-122"/>
              </a:rPr>
              <a:t>一、历时性</a:t>
            </a:r>
            <a:r>
              <a:rPr lang="en-US" altLang="zh-CN" sz="2400" b="1" dirty="0" smtClean="0">
                <a:latin typeface="楷体" pitchFamily="49" charset="-122"/>
                <a:ea typeface="楷体" pitchFamily="49" charset="-122"/>
              </a:rPr>
              <a:t>——</a:t>
            </a:r>
            <a:r>
              <a:rPr lang="zh-CN" altLang="en-US" sz="2400" b="1" dirty="0" smtClean="0">
                <a:latin typeface="楷体" pitchFamily="49" charset="-122"/>
                <a:ea typeface="楷体" pitchFamily="49" charset="-122"/>
              </a:rPr>
              <a:t>共时性</a:t>
            </a:r>
            <a:r>
              <a:rPr lang="en-US" altLang="zh-CN" sz="2400" b="1" dirty="0" smtClean="0">
                <a:latin typeface="楷体" pitchFamily="49" charset="-122"/>
                <a:ea typeface="楷体" pitchFamily="49" charset="-122"/>
              </a:rPr>
              <a:t>——</a:t>
            </a:r>
            <a:r>
              <a:rPr lang="zh-CN" altLang="en-US" sz="2400" b="1" dirty="0" smtClean="0">
                <a:latin typeface="楷体" pitchFamily="49" charset="-122"/>
                <a:ea typeface="楷体" pitchFamily="49" charset="-122"/>
              </a:rPr>
              <a:t>结合</a:t>
            </a:r>
            <a:endParaRPr lang="en-US" altLang="zh-CN" sz="2400" b="1" dirty="0" smtClean="0">
              <a:latin typeface="楷体" pitchFamily="49" charset="-122"/>
              <a:ea typeface="楷体" pitchFamily="49" charset="-122"/>
            </a:endParaRPr>
          </a:p>
          <a:p>
            <a:pPr eaLnBrk="1" hangingPunct="1">
              <a:lnSpc>
                <a:spcPts val="3500"/>
              </a:lnSpc>
              <a:spcBef>
                <a:spcPts val="0"/>
              </a:spcBef>
              <a:buClr>
                <a:schemeClr val="tx2"/>
              </a:buClr>
            </a:pPr>
            <a:r>
              <a:rPr lang="zh-CN" altLang="en-US" sz="2400" b="1" dirty="0" smtClean="0">
                <a:latin typeface="楷体" pitchFamily="49" charset="-122"/>
                <a:ea typeface="楷体" pitchFamily="49" charset="-122"/>
              </a:rPr>
              <a:t>二、传统音乐标识性身份的象征</a:t>
            </a:r>
            <a:endParaRPr lang="en-US" altLang="zh-CN" sz="2400" dirty="0" smtClean="0">
              <a:solidFill>
                <a:schemeClr val="tx1"/>
              </a:solidFill>
              <a:latin typeface="楷体" pitchFamily="49" charset="-122"/>
              <a:ea typeface="楷体" pitchFamily="49" charset="-122"/>
            </a:endParaRPr>
          </a:p>
          <a:p>
            <a:pPr eaLnBrk="1" hangingPunct="1">
              <a:lnSpc>
                <a:spcPts val="3500"/>
              </a:lnSpc>
              <a:spcBef>
                <a:spcPts val="0"/>
              </a:spcBef>
              <a:buClr>
                <a:schemeClr val="tx2"/>
              </a:buClr>
            </a:pPr>
            <a:r>
              <a:rPr lang="zh-CN" altLang="en-US" sz="2400" b="1" dirty="0" smtClean="0">
                <a:latin typeface="楷体" pitchFamily="49" charset="-122"/>
                <a:ea typeface="楷体" pitchFamily="49" charset="-122"/>
              </a:rPr>
              <a:t>三、一方水土一方乐</a:t>
            </a:r>
            <a:endParaRPr lang="en-US" altLang="zh-CN" sz="2400" dirty="0">
              <a:solidFill>
                <a:schemeClr val="tx1"/>
              </a:solidFill>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9"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35482"/>
            <a:ext cx="2527966" cy="864095"/>
          </a:xfrm>
          <a:prstGeom prst="rect">
            <a:avLst/>
          </a:prstGeom>
          <a:noFill/>
        </p:spPr>
      </p:pic>
      <p:sp>
        <p:nvSpPr>
          <p:cNvPr id="2" name="文本框 1">
            <a:extLst>
              <a:ext uri="{FF2B5EF4-FFF2-40B4-BE49-F238E27FC236}">
                <a16:creationId xmlns:a16="http://schemas.microsoft.com/office/drawing/2014/main" xmlns="" id="{D2D7CF1B-6546-4171-93B1-155A016CD407}"/>
              </a:ext>
            </a:extLst>
          </p:cNvPr>
          <p:cNvSpPr txBox="1"/>
          <p:nvPr/>
        </p:nvSpPr>
        <p:spPr>
          <a:xfrm>
            <a:off x="857224" y="2071678"/>
            <a:ext cx="8062046" cy="2308324"/>
          </a:xfrm>
          <a:prstGeom prst="rect">
            <a:avLst/>
          </a:prstGeom>
          <a:noFill/>
        </p:spPr>
        <p:txBody>
          <a:bodyPr wrap="square" rtlCol="0">
            <a:spAutoFit/>
          </a:bodyPr>
          <a:lstStyle/>
          <a:p>
            <a:r>
              <a:rPr lang="zh-CN" altLang="en-US" sz="2400" b="1" dirty="0" smtClean="0"/>
              <a:t>共时性的地方差异：</a:t>
            </a:r>
            <a:r>
              <a:rPr lang="zh-CN" altLang="en-US" sz="2400" dirty="0" smtClean="0">
                <a:latin typeface="楷体" pitchFamily="49" charset="-122"/>
                <a:ea typeface="楷体" pitchFamily="49" charset="-122"/>
              </a:rPr>
              <a:t>共时是指时间、时代相同，地方差异是指空间地理位置不同。“十里不同风，百里不同俗”一个音乐品种的存在与发展，总是受到当时当地的经济生活、地理环境、社会结构、民族心理、宗教信仰、文化艺术，民间风俗等多种因素的影响，而形成不同的音乐美学特点。</a:t>
            </a:r>
          </a:p>
          <a:p>
            <a:endParaRPr lang="zh-CN" altLang="en-US" sz="2400" dirty="0"/>
          </a:p>
        </p:txBody>
      </p:sp>
      <p:pic>
        <p:nvPicPr>
          <p:cNvPr id="6"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11">
            <a:extLst>
              <a:ext uri="{FF2B5EF4-FFF2-40B4-BE49-F238E27FC236}">
                <a16:creationId xmlns:a16="http://schemas.microsoft.com/office/drawing/2014/main" xmlns="" id="{76906106-A237-47D5-A037-DD227844A89A}"/>
              </a:ext>
            </a:extLst>
          </p:cNvPr>
          <p:cNvSpPr txBox="1"/>
          <p:nvPr/>
        </p:nvSpPr>
        <p:spPr>
          <a:xfrm>
            <a:off x="3571868" y="4714884"/>
            <a:ext cx="3214710" cy="461665"/>
          </a:xfrm>
          <a:prstGeom prst="rect">
            <a:avLst/>
          </a:prstGeom>
          <a:noFill/>
        </p:spPr>
        <p:txBody>
          <a:bodyPr wrap="square" rtlCol="0">
            <a:spAutoFit/>
          </a:bodyPr>
          <a:lstStyle/>
          <a:p>
            <a:pPr algn="ctr" defTabSz="967740">
              <a:defRPr/>
            </a:pPr>
            <a:r>
              <a:rPr lang="zh-CN" altLang="en-US" sz="2400" dirty="0" smtClean="0">
                <a:latin typeface="楷体" pitchFamily="49" charset="-122"/>
                <a:ea typeface="楷体" pitchFamily="49" charset="-122"/>
                <a:hlinkClick r:id="rId6" action="ppaction://hlinkfile"/>
              </a:rPr>
              <a:t>北方</a:t>
            </a:r>
            <a:r>
              <a:rPr lang="en-US" altLang="zh-CN" sz="2400" dirty="0" smtClean="0">
                <a:latin typeface="楷体" pitchFamily="49" charset="-122"/>
                <a:ea typeface="楷体" pitchFamily="49" charset="-122"/>
                <a:hlinkClick r:id="rId6" action="ppaction://hlinkfile"/>
              </a:rPr>
              <a:t>—</a:t>
            </a:r>
            <a:r>
              <a:rPr lang="zh-CN" altLang="en-US" sz="2400" dirty="0" smtClean="0">
                <a:latin typeface="楷体" pitchFamily="49" charset="-122"/>
                <a:ea typeface="楷体" pitchFamily="49" charset="-122"/>
                <a:hlinkClick r:id="rId6" action="ppaction://hlinkfile"/>
              </a:rPr>
              <a:t>陕北信天游</a:t>
            </a:r>
            <a:endParaRPr lang="zh-CN" altLang="en-US" sz="2400" b="1" dirty="0">
              <a:solidFill>
                <a:srgbClr val="FF0000"/>
              </a:solidFill>
              <a:latin typeface="楷体" pitchFamily="49" charset="-122"/>
              <a:ea typeface="楷体" pitchFamily="49" charset="-122"/>
            </a:endParaRPr>
          </a:p>
        </p:txBody>
      </p:sp>
      <p:sp>
        <p:nvSpPr>
          <p:cNvPr id="8" name="文本框 1">
            <a:extLst>
              <a:ext uri="{FF2B5EF4-FFF2-40B4-BE49-F238E27FC236}">
                <a16:creationId xmlns:a16="http://schemas.microsoft.com/office/drawing/2014/main" xmlns="" id="{76906106-A237-47D5-A037-DD227844A89A}"/>
              </a:ext>
            </a:extLst>
          </p:cNvPr>
          <p:cNvSpPr txBox="1"/>
          <p:nvPr/>
        </p:nvSpPr>
        <p:spPr>
          <a:xfrm>
            <a:off x="3714744" y="5214950"/>
            <a:ext cx="3429024" cy="461665"/>
          </a:xfrm>
          <a:prstGeom prst="rect">
            <a:avLst/>
          </a:prstGeom>
          <a:noFill/>
        </p:spPr>
        <p:txBody>
          <a:bodyPr wrap="square" rtlCol="0">
            <a:spAutoFit/>
          </a:bodyPr>
          <a:lstStyle/>
          <a:p>
            <a:pPr algn="ctr" defTabSz="967740">
              <a:defRPr/>
            </a:pPr>
            <a:r>
              <a:rPr lang="zh-CN" altLang="en-US" sz="2400" dirty="0" smtClean="0">
                <a:latin typeface="楷体" pitchFamily="49" charset="-122"/>
                <a:ea typeface="楷体" pitchFamily="49" charset="-122"/>
                <a:hlinkClick r:id="rId7" action="ppaction://hlinkfile"/>
              </a:rPr>
              <a:t> 南方</a:t>
            </a:r>
            <a:r>
              <a:rPr lang="en-US" altLang="zh-CN" sz="2400" dirty="0" smtClean="0">
                <a:latin typeface="楷体" pitchFamily="49" charset="-122"/>
                <a:ea typeface="楷体" pitchFamily="49" charset="-122"/>
                <a:hlinkClick r:id="rId7" action="ppaction://hlinkfile"/>
              </a:rPr>
              <a:t>—</a:t>
            </a:r>
            <a:r>
              <a:rPr lang="zh-CN" altLang="en-US" sz="2400" dirty="0" smtClean="0">
                <a:latin typeface="楷体" pitchFamily="49" charset="-122"/>
                <a:ea typeface="楷体" pitchFamily="49" charset="-122"/>
                <a:hlinkClick r:id="rId7" action="ppaction://hlinkfile"/>
              </a:rPr>
              <a:t>茉莉花、无锡景</a:t>
            </a:r>
            <a:endParaRPr lang="zh-CN" altLang="en-US" sz="2400" dirty="0">
              <a:latin typeface="楷体" pitchFamily="49" charset="-122"/>
              <a:ea typeface="楷体" pitchFamily="49" charset="-122"/>
              <a:hlinkClick r:id="rId8" action="ppaction://hlinkfile"/>
            </a:endParaRPr>
          </a:p>
        </p:txBody>
      </p:sp>
    </p:spTree>
    <p:extLst>
      <p:ext uri="{BB962C8B-B14F-4D97-AF65-F5344CB8AC3E}">
        <p14:creationId xmlns="" xmlns:p14="http://schemas.microsoft.com/office/powerpoint/2010/main" val="1398292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燕仲飞照片影集\康县采风完整照片\FXCD007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105_6796[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SCI022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32"/>
          <p:cNvPicPr>
            <a:picLocks noChangeAspect="1" noChangeArrowheads="1"/>
          </p:cNvPicPr>
          <p:nvPr/>
        </p:nvPicPr>
        <p:blipFill>
          <a:blip r:embed="rId2" cstate="print"/>
          <a:srcRect l="22375" t="22386" r="64157" b="45233"/>
          <a:stretch>
            <a:fillRect/>
          </a:stretch>
        </p:blipFill>
        <p:spPr bwMode="auto">
          <a:xfrm>
            <a:off x="0" y="0"/>
            <a:ext cx="847725" cy="1441450"/>
          </a:xfrm>
          <a:prstGeom prst="rect">
            <a:avLst/>
          </a:prstGeom>
          <a:noFill/>
          <a:ln w="9525">
            <a:noFill/>
            <a:miter lim="800000"/>
            <a:headEnd/>
            <a:tailEnd/>
          </a:ln>
        </p:spPr>
      </p:pic>
      <p:sp>
        <p:nvSpPr>
          <p:cNvPr id="2053" name="Text Box 7"/>
          <p:cNvSpPr txBox="1">
            <a:spLocks noChangeArrowheads="1"/>
          </p:cNvSpPr>
          <p:nvPr/>
        </p:nvSpPr>
        <p:spPr bwMode="auto">
          <a:xfrm>
            <a:off x="5929322" y="1714488"/>
            <a:ext cx="1800493" cy="369332"/>
          </a:xfrm>
          <a:prstGeom prst="rect">
            <a:avLst/>
          </a:prstGeom>
          <a:noFill/>
          <a:ln w="9525">
            <a:noFill/>
            <a:miter lim="800000"/>
            <a:headEnd/>
            <a:tailEnd/>
          </a:ln>
        </p:spPr>
        <p:txBody>
          <a:bodyPr wrap="none">
            <a:spAutoFit/>
          </a:bodyPr>
          <a:lstStyle/>
          <a:p>
            <a:r>
              <a:rPr lang="zh-CN" altLang="en-US" dirty="0" smtClean="0">
                <a:latin typeface="黑体" pitchFamily="2" charset="-122"/>
                <a:ea typeface="黑体" pitchFamily="2" charset="-122"/>
              </a:rPr>
              <a:t>主讲人</a:t>
            </a:r>
            <a:r>
              <a:rPr lang="zh-CN" altLang="en-US" dirty="0">
                <a:latin typeface="黑体" pitchFamily="2" charset="-122"/>
                <a:ea typeface="黑体" pitchFamily="2" charset="-122"/>
              </a:rPr>
              <a:t>：燕仲飞</a:t>
            </a:r>
          </a:p>
        </p:txBody>
      </p:sp>
      <p:sp>
        <p:nvSpPr>
          <p:cNvPr id="2" name="文本框 1">
            <a:extLst>
              <a:ext uri="{FF2B5EF4-FFF2-40B4-BE49-F238E27FC236}">
                <a16:creationId xmlns:a16="http://schemas.microsoft.com/office/drawing/2014/main" xmlns="" id="{C351756F-4982-49EA-A1BB-024DEEB92FA5}"/>
              </a:ext>
            </a:extLst>
          </p:cNvPr>
          <p:cNvSpPr txBox="1"/>
          <p:nvPr/>
        </p:nvSpPr>
        <p:spPr>
          <a:xfrm>
            <a:off x="928662" y="714356"/>
            <a:ext cx="8215338" cy="654988"/>
          </a:xfrm>
          <a:prstGeom prst="rect">
            <a:avLst/>
          </a:prstGeom>
          <a:noFill/>
        </p:spPr>
        <p:txBody>
          <a:bodyPr wrap="square" rtlCol="0">
            <a:spAutoFit/>
          </a:bodyPr>
          <a:lstStyle/>
          <a:p>
            <a:pPr>
              <a:lnSpc>
                <a:spcPct val="150000"/>
              </a:lnSpc>
            </a:pPr>
            <a:r>
              <a:rPr lang="en-US" altLang="zh-CN" sz="2800" b="1" dirty="0" smtClean="0"/>
              <a:t>《</a:t>
            </a:r>
            <a:r>
              <a:rPr lang="zh-CN" altLang="en-US" sz="2800" b="1" dirty="0" smtClean="0"/>
              <a:t>中国传统音乐美学特征</a:t>
            </a:r>
            <a:r>
              <a:rPr lang="en-US" altLang="zh-CN" sz="2800" b="1" dirty="0" smtClean="0"/>
              <a:t>》</a:t>
            </a:r>
            <a:endParaRPr lang="zh-CN" altLang="en-US" sz="2800" dirty="0"/>
          </a:p>
        </p:txBody>
      </p:sp>
      <p:pic>
        <p:nvPicPr>
          <p:cNvPr id="6" name="Picture 3" descr="图片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428868"/>
            <a:ext cx="9144000" cy="442913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W020090219373315468337"/>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20080829150545"/>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28dd3b8cddaf4e38b21bba87"/>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200603170922192989828519"/>
          <p:cNvPicPr>
            <a:picLocks noChangeAspect="1" noChangeArrowheads="1"/>
          </p:cNvPicPr>
          <p:nvPr/>
        </p:nvPicPr>
        <p:blipFill>
          <a:blip r:embed="rId2"/>
          <a:srcRect/>
          <a:stretch>
            <a:fillRect/>
          </a:stretch>
        </p:blipFill>
        <p:spPr bwMode="auto">
          <a:xfrm>
            <a:off x="3175" y="0"/>
            <a:ext cx="9140825"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W02009082759851575862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706f511fef56f59c880c467"/>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图片1"/>
          <p:cNvPicPr>
            <a:picLocks noChangeAspect="1" noChangeArrowheads="1"/>
          </p:cNvPicPr>
          <p:nvPr/>
        </p:nvPicPr>
        <p:blipFill>
          <a:blip r:embed="rId2"/>
          <a:srcRect/>
          <a:stretch>
            <a:fillRect/>
          </a:stretch>
        </p:blipFill>
        <p:spPr bwMode="auto">
          <a:xfrm>
            <a:off x="0" y="0"/>
            <a:ext cx="9144000" cy="68707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图片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7384"/>
            <a:ext cx="9144000" cy="6885384"/>
          </a:xfrm>
          <a:prstGeom prst="rect">
            <a:avLst/>
          </a:prstGeom>
        </p:spPr>
      </p:pic>
      <p:pic>
        <p:nvPicPr>
          <p:cNvPr id="5" name="图片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382905"/>
            <a:ext cx="9144000" cy="6092190"/>
          </a:xfrm>
          <a:prstGeom prst="rect">
            <a:avLst/>
          </a:prstGeom>
        </p:spPr>
      </p:pic>
    </p:spTree>
    <p:extLst>
      <p:ext uri="{BB962C8B-B14F-4D97-AF65-F5344CB8AC3E}">
        <p14:creationId xmlns="" xmlns:p14="http://schemas.microsoft.com/office/powerpoint/2010/main" val="858896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9"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35482"/>
            <a:ext cx="2527966" cy="864095"/>
          </a:xfrm>
          <a:prstGeom prst="rect">
            <a:avLst/>
          </a:prstGeom>
          <a:noFill/>
        </p:spPr>
      </p:pic>
      <p:sp>
        <p:nvSpPr>
          <p:cNvPr id="6" name="同心圆 5"/>
          <p:cNvSpPr/>
          <p:nvPr/>
        </p:nvSpPr>
        <p:spPr bwMode="auto">
          <a:xfrm>
            <a:off x="2143108" y="2071678"/>
            <a:ext cx="4168775" cy="3217862"/>
          </a:xfrm>
          <a:prstGeom prst="donut">
            <a:avLst>
              <a:gd name="adj" fmla="val 9688"/>
            </a:avLst>
          </a:prstGeom>
          <a:ln>
            <a:solidFill>
              <a:schemeClr val="bg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grpSp>
        <p:nvGrpSpPr>
          <p:cNvPr id="3" name="组合 11"/>
          <p:cNvGrpSpPr>
            <a:grpSpLocks/>
          </p:cNvGrpSpPr>
          <p:nvPr/>
        </p:nvGrpSpPr>
        <p:grpSpPr bwMode="auto">
          <a:xfrm>
            <a:off x="2500298" y="2857495"/>
            <a:ext cx="3571900" cy="1725350"/>
            <a:chOff x="7308302" y="2061120"/>
            <a:chExt cx="1876946" cy="1295872"/>
          </a:xfrm>
        </p:grpSpPr>
        <p:sp>
          <p:nvSpPr>
            <p:cNvPr id="8" name="椭圆 7"/>
            <p:cNvSpPr/>
            <p:nvPr/>
          </p:nvSpPr>
          <p:spPr bwMode="auto">
            <a:xfrm>
              <a:off x="7308302" y="2061120"/>
              <a:ext cx="1778154" cy="1295872"/>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1" name="文本框 13"/>
            <p:cNvSpPr txBox="1">
              <a:spLocks noChangeArrowheads="1"/>
            </p:cNvSpPr>
            <p:nvPr/>
          </p:nvSpPr>
          <p:spPr bwMode="auto">
            <a:xfrm>
              <a:off x="7419442" y="2358137"/>
              <a:ext cx="1765806" cy="624143"/>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400" dirty="0" smtClean="0">
                  <a:solidFill>
                    <a:srgbClr val="FF0000"/>
                  </a:solidFill>
                  <a:latin typeface="黑体" pitchFamily="49" charset="-122"/>
                  <a:ea typeface="黑体" pitchFamily="49" charset="-122"/>
                </a:rPr>
                <a:t>传统音乐与人、</a:t>
              </a:r>
              <a:r>
                <a:rPr lang="en-US" sz="2400" b="1" dirty="0" smtClean="0">
                  <a:solidFill>
                    <a:srgbClr val="FF0000"/>
                  </a:solidFill>
                </a:rPr>
                <a:t>政区、文化区、自然区</a:t>
              </a:r>
              <a:r>
                <a:rPr lang="zh-CN" altLang="en-US" sz="2400" b="1" dirty="0" smtClean="0">
                  <a:solidFill>
                    <a:srgbClr val="FF0000"/>
                  </a:solidFill>
                </a:rPr>
                <a:t>关系</a:t>
              </a:r>
              <a:endParaRPr lang="en-US" altLang="zh-CN" sz="2400" dirty="0">
                <a:solidFill>
                  <a:srgbClr val="FF0000"/>
                </a:solidFill>
                <a:latin typeface="黑体" pitchFamily="49" charset="-122"/>
                <a:ea typeface="黑体" pitchFamily="49" charset="-122"/>
              </a:endParaRPr>
            </a:p>
          </p:txBody>
        </p:sp>
      </p:grpSp>
      <p:sp>
        <p:nvSpPr>
          <p:cNvPr id="12" name="椭圆 11"/>
          <p:cNvSpPr/>
          <p:nvPr/>
        </p:nvSpPr>
        <p:spPr bwMode="auto">
          <a:xfrm>
            <a:off x="6500826" y="3071810"/>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3" name="文本框 28"/>
          <p:cNvSpPr txBox="1">
            <a:spLocks noChangeArrowheads="1"/>
          </p:cNvSpPr>
          <p:nvPr/>
        </p:nvSpPr>
        <p:spPr bwMode="auto">
          <a:xfrm>
            <a:off x="6786578" y="3357562"/>
            <a:ext cx="714380"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latin typeface="黑体" pitchFamily="49" charset="-122"/>
                <a:ea typeface="黑体" pitchFamily="49" charset="-122"/>
              </a:rPr>
              <a:t>音乐</a:t>
            </a:r>
            <a:endParaRPr lang="zh-CN" altLang="en-US" sz="2000" dirty="0">
              <a:solidFill>
                <a:schemeClr val="tx1"/>
              </a:solidFill>
              <a:latin typeface="黑体" pitchFamily="49" charset="-122"/>
              <a:ea typeface="黑体" pitchFamily="49" charset="-122"/>
            </a:endParaRPr>
          </a:p>
        </p:txBody>
      </p:sp>
      <p:sp>
        <p:nvSpPr>
          <p:cNvPr id="16" name="椭圆 27"/>
          <p:cNvSpPr/>
          <p:nvPr/>
        </p:nvSpPr>
        <p:spPr bwMode="auto">
          <a:xfrm>
            <a:off x="785786" y="3000372"/>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7" name="文本框 28"/>
          <p:cNvSpPr txBox="1">
            <a:spLocks noChangeArrowheads="1"/>
          </p:cNvSpPr>
          <p:nvPr/>
        </p:nvSpPr>
        <p:spPr bwMode="auto">
          <a:xfrm>
            <a:off x="785786" y="3286124"/>
            <a:ext cx="1285876"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solidFill>
                  <a:schemeClr val="tx1"/>
                </a:solidFill>
                <a:latin typeface="黑体" pitchFamily="49" charset="-122"/>
                <a:ea typeface="黑体" pitchFamily="49" charset="-122"/>
              </a:rPr>
              <a:t>审美特征</a:t>
            </a:r>
            <a:endParaRPr lang="zh-CN" altLang="en-US" sz="2000" dirty="0">
              <a:solidFill>
                <a:schemeClr val="tx1"/>
              </a:solidFill>
              <a:latin typeface="黑体" pitchFamily="49" charset="-122"/>
              <a:ea typeface="黑体" pitchFamily="49" charset="-122"/>
            </a:endParaRPr>
          </a:p>
        </p:txBody>
      </p:sp>
      <p:sp>
        <p:nvSpPr>
          <p:cNvPr id="19" name="文本框 28"/>
          <p:cNvSpPr txBox="1">
            <a:spLocks noChangeArrowheads="1"/>
          </p:cNvSpPr>
          <p:nvPr/>
        </p:nvSpPr>
        <p:spPr bwMode="auto">
          <a:xfrm>
            <a:off x="6072198" y="4357694"/>
            <a:ext cx="1143000" cy="396875"/>
          </a:xfrm>
          <a:prstGeom prst="rect">
            <a:avLst/>
          </a:prstGeom>
          <a:noFill/>
          <a:ln w="9525">
            <a:noFill/>
            <a:miter lim="800000"/>
            <a:headEnd/>
            <a:tailEnd/>
          </a:ln>
        </p:spPr>
        <p:txBody>
          <a:bodyPr>
            <a:spAutoFit/>
          </a:bodyPr>
          <a:lstStyle/>
          <a:p>
            <a:pPr eaLnBrk="1" hangingPunct="1">
              <a:buFont typeface="Arial" pitchFamily="34" charset="0"/>
              <a:buNone/>
            </a:pPr>
            <a:endParaRPr lang="zh-CN" altLang="en-US" sz="2000" dirty="0">
              <a:solidFill>
                <a:schemeClr val="tx1"/>
              </a:solidFill>
              <a:latin typeface="黑体" pitchFamily="49" charset="-122"/>
              <a:ea typeface="黑体" pitchFamily="49" charset="-122"/>
            </a:endParaRPr>
          </a:p>
        </p:txBody>
      </p:sp>
      <p:sp>
        <p:nvSpPr>
          <p:cNvPr id="20" name="椭圆 27"/>
          <p:cNvSpPr/>
          <p:nvPr/>
        </p:nvSpPr>
        <p:spPr bwMode="auto">
          <a:xfrm>
            <a:off x="3571868" y="1071546"/>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21" name="文本框 28"/>
          <p:cNvSpPr txBox="1">
            <a:spLocks noChangeArrowheads="1"/>
          </p:cNvSpPr>
          <p:nvPr/>
        </p:nvSpPr>
        <p:spPr bwMode="auto">
          <a:xfrm>
            <a:off x="3857620" y="1285860"/>
            <a:ext cx="714380"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solidFill>
                  <a:schemeClr val="tx1"/>
                </a:solidFill>
                <a:latin typeface="黑体" pitchFamily="49" charset="-122"/>
                <a:ea typeface="黑体" pitchFamily="49" charset="-122"/>
              </a:rPr>
              <a:t>传统</a:t>
            </a:r>
            <a:endParaRPr lang="zh-CN" altLang="en-US" sz="2000" dirty="0">
              <a:solidFill>
                <a:schemeClr val="tx1"/>
              </a:solidFill>
              <a:latin typeface="黑体" pitchFamily="49" charset="-122"/>
              <a:ea typeface="黑体" pitchFamily="49" charset="-122"/>
            </a:endParaRPr>
          </a:p>
        </p:txBody>
      </p:sp>
      <p:pic>
        <p:nvPicPr>
          <p:cNvPr id="22"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椭圆 27"/>
          <p:cNvSpPr/>
          <p:nvPr/>
        </p:nvSpPr>
        <p:spPr bwMode="auto">
          <a:xfrm>
            <a:off x="2928926" y="5429264"/>
            <a:ext cx="2786082" cy="857256"/>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25" name="文本框 28"/>
          <p:cNvSpPr txBox="1">
            <a:spLocks noChangeArrowheads="1"/>
          </p:cNvSpPr>
          <p:nvPr/>
        </p:nvSpPr>
        <p:spPr bwMode="auto">
          <a:xfrm>
            <a:off x="3357554" y="5643578"/>
            <a:ext cx="2214578"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solidFill>
                  <a:srgbClr val="FF0000"/>
                </a:solidFill>
                <a:latin typeface="黑体" pitchFamily="49" charset="-122"/>
                <a:ea typeface="黑体" pitchFamily="49" charset="-122"/>
              </a:rPr>
              <a:t>一方水土一方乐</a:t>
            </a:r>
            <a:endParaRPr lang="zh-CN" altLang="en-US" sz="2000" dirty="0">
              <a:solidFill>
                <a:srgbClr val="FF0000"/>
              </a:solidFill>
              <a:latin typeface="黑体" pitchFamily="49" charset="-122"/>
              <a:ea typeface="黑体" pitchFamily="49" charset="-122"/>
            </a:endParaRPr>
          </a:p>
        </p:txBody>
      </p:sp>
    </p:spTree>
    <p:extLst>
      <p:ext uri="{BB962C8B-B14F-4D97-AF65-F5344CB8AC3E}">
        <p14:creationId xmlns="" xmlns:p14="http://schemas.microsoft.com/office/powerpoint/2010/main" val="1513171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Desktop\9c9f-hswimzy171890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enovo\Desktop\e5f77aaa135640f1830156b0e540b0bd.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0080287d09807d7555d01[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lenovo\Desktop\150959182192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燕仲飞照片影集\高山戏照片\鱼龙镇上尹村采访照片2\DSC_008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燕仲飞照片影集\高山戏照片\鱼龙镇上尹村采访照片2\DSC_011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燕仲飞照片影集\高山戏照片\鱼龙镇上尹村采访照片2\DSC_0136.JPG"/>
          <p:cNvPicPr>
            <a:picLocks noChangeAspect="1" noChangeArrowheads="1"/>
          </p:cNvPicPr>
          <p:nvPr/>
        </p:nvPicPr>
        <p:blipFill>
          <a:blip r:embed="rId2"/>
          <a:srcRect r="824"/>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燕仲飞照片影集\高山戏照片\鱼龙镇上尹村采访照片2\DSC_0161.JPG"/>
          <p:cNvPicPr>
            <a:picLocks noChangeAspect="1" noChangeArrowheads="1"/>
          </p:cNvPicPr>
          <p:nvPr/>
        </p:nvPicPr>
        <p:blipFill>
          <a:blip r:embed="rId2"/>
          <a:srcRect l="-5313" t="-15875"/>
          <a:stretch>
            <a:fillRect/>
          </a:stretch>
        </p:blipFill>
        <p:spPr bwMode="auto">
          <a:xfrm>
            <a:off x="-500098" y="-1143032"/>
            <a:ext cx="9644098" cy="800103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2-6"/>
          <p:cNvPicPr>
            <a:picLocks noChangeAspect="1" noChangeArrowheads="1"/>
          </p:cNvPicPr>
          <p:nvPr/>
        </p:nvPicPr>
        <p:blipFill>
          <a:blip r:embed="rId2"/>
          <a:srcRect/>
          <a:stretch>
            <a:fillRect/>
          </a:stretch>
        </p:blipFill>
        <p:spPr bwMode="auto">
          <a:xfrm>
            <a:off x="0" y="0"/>
            <a:ext cx="9144000" cy="6958013"/>
          </a:xfrm>
          <a:prstGeom prst="rect">
            <a:avLst/>
          </a:prstGeom>
          <a:noFill/>
          <a:ln w="9525">
            <a:noFill/>
            <a:miter lim="800000"/>
            <a:headEnd/>
            <a:tailEnd/>
          </a:ln>
        </p:spPr>
      </p:pic>
      <p:pic>
        <p:nvPicPr>
          <p:cNvPr id="38915" name="Picture 3" descr="treble_clef"/>
          <p:cNvPicPr>
            <a:picLocks noChangeAspect="1" noChangeArrowheads="1"/>
          </p:cNvPicPr>
          <p:nvPr/>
        </p:nvPicPr>
        <p:blipFill>
          <a:blip r:embed="rId3"/>
          <a:srcRect/>
          <a:stretch>
            <a:fillRect/>
          </a:stretch>
        </p:blipFill>
        <p:spPr bwMode="auto">
          <a:xfrm>
            <a:off x="-612775" y="-603250"/>
            <a:ext cx="2195513" cy="5111750"/>
          </a:xfrm>
          <a:prstGeom prst="rect">
            <a:avLst/>
          </a:prstGeom>
          <a:noFill/>
          <a:ln w="9525">
            <a:noFill/>
            <a:miter lim="800000"/>
            <a:headEnd/>
            <a:tailEnd/>
          </a:ln>
        </p:spPr>
      </p:pic>
      <p:sp>
        <p:nvSpPr>
          <p:cNvPr id="309252" name="Rectangle 4"/>
          <p:cNvSpPr>
            <a:spLocks noChangeArrowheads="1"/>
          </p:cNvSpPr>
          <p:nvPr/>
        </p:nvSpPr>
        <p:spPr bwMode="gray">
          <a:xfrm>
            <a:off x="323850" y="2565400"/>
            <a:ext cx="8820150" cy="1150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1pPr>
            <a:lvl2pPr algn="ctr">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2pPr>
            <a:lvl3pPr algn="ctr">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3pPr>
            <a:lvl4pPr algn="ctr">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4pPr>
            <a:lvl5pPr algn="ctr">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ea typeface="宋体" panose="02010600030101010101" pitchFamily="2" charset="-122"/>
              </a:defRPr>
            </a:lvl9pPr>
          </a:lstStyle>
          <a:p>
            <a:pPr eaLnBrk="1" hangingPunct="1">
              <a:defRPr/>
            </a:pPr>
            <a:r>
              <a:rPr lang="zh-CN" altLang="en-US" sz="4000" dirty="0" smtClean="0">
                <a:solidFill>
                  <a:schemeClr val="bg1"/>
                </a:solidFill>
                <a:effectLst/>
                <a:ea typeface="黑体" panose="02010609060101010101" pitchFamily="49" charset="-122"/>
              </a:rPr>
              <a:t>本讲内容到此结束，谢谢大家！</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9"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35482"/>
            <a:ext cx="2527966" cy="864095"/>
          </a:xfrm>
          <a:prstGeom prst="rect">
            <a:avLst/>
          </a:prstGeom>
          <a:noFill/>
        </p:spPr>
      </p:pic>
      <p:sp>
        <p:nvSpPr>
          <p:cNvPr id="2" name="文本框 1">
            <a:extLst>
              <a:ext uri="{FF2B5EF4-FFF2-40B4-BE49-F238E27FC236}">
                <a16:creationId xmlns:a16="http://schemas.microsoft.com/office/drawing/2014/main" xmlns="" id="{D2D7CF1B-6546-4171-93B1-155A016CD407}"/>
              </a:ext>
            </a:extLst>
          </p:cNvPr>
          <p:cNvSpPr txBox="1"/>
          <p:nvPr/>
        </p:nvSpPr>
        <p:spPr>
          <a:xfrm>
            <a:off x="928662" y="1285860"/>
            <a:ext cx="7704856" cy="400110"/>
          </a:xfrm>
          <a:prstGeom prst="rect">
            <a:avLst/>
          </a:prstGeom>
          <a:noFill/>
        </p:spPr>
        <p:txBody>
          <a:bodyPr wrap="square" rtlCol="0">
            <a:spAutoFit/>
          </a:bodyPr>
          <a:lstStyle/>
          <a:p>
            <a:r>
              <a:rPr lang="en-US" altLang="zh-CN" sz="2000" b="1" dirty="0"/>
              <a:t> </a:t>
            </a:r>
            <a:r>
              <a:rPr lang="en-US" altLang="zh-CN" sz="2000" b="1" dirty="0" smtClean="0"/>
              <a:t>  </a:t>
            </a:r>
            <a:r>
              <a:rPr lang="zh-CN" altLang="en-US" sz="2000" b="1" dirty="0"/>
              <a:t>一</a:t>
            </a:r>
            <a:r>
              <a:rPr lang="zh-CN" altLang="en-US" sz="2000" b="1" dirty="0" smtClean="0"/>
              <a:t>、</a:t>
            </a:r>
            <a:r>
              <a:rPr lang="zh-CN" altLang="en-US" sz="2000" b="1" dirty="0" smtClean="0">
                <a:latin typeface="+mn-ea"/>
                <a:ea typeface="+mn-ea"/>
              </a:rPr>
              <a:t>中国传统音乐的分类</a:t>
            </a:r>
            <a:endParaRPr lang="zh-CN" altLang="zh-CN" sz="2000" b="1" dirty="0">
              <a:latin typeface="+mn-ea"/>
              <a:ea typeface="+mn-ea"/>
            </a:endParaRPr>
          </a:p>
        </p:txBody>
      </p:sp>
      <p:sp>
        <p:nvSpPr>
          <p:cNvPr id="6" name="同心圆 5"/>
          <p:cNvSpPr/>
          <p:nvPr/>
        </p:nvSpPr>
        <p:spPr bwMode="auto">
          <a:xfrm>
            <a:off x="2071670" y="2643182"/>
            <a:ext cx="4168775" cy="3217862"/>
          </a:xfrm>
          <a:prstGeom prst="donut">
            <a:avLst>
              <a:gd name="adj" fmla="val 9688"/>
            </a:avLst>
          </a:prstGeom>
          <a:ln>
            <a:solidFill>
              <a:schemeClr val="bg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grpSp>
        <p:nvGrpSpPr>
          <p:cNvPr id="7" name="组合 11"/>
          <p:cNvGrpSpPr>
            <a:grpSpLocks/>
          </p:cNvGrpSpPr>
          <p:nvPr/>
        </p:nvGrpSpPr>
        <p:grpSpPr bwMode="auto">
          <a:xfrm>
            <a:off x="3000364" y="3786190"/>
            <a:ext cx="2413022" cy="935038"/>
            <a:chOff x="7308302" y="2061120"/>
            <a:chExt cx="1876946" cy="1295872"/>
          </a:xfrm>
        </p:grpSpPr>
        <p:sp>
          <p:nvSpPr>
            <p:cNvPr id="8" name="椭圆 7"/>
            <p:cNvSpPr/>
            <p:nvPr/>
          </p:nvSpPr>
          <p:spPr bwMode="auto">
            <a:xfrm>
              <a:off x="7308302" y="2061120"/>
              <a:ext cx="1778154" cy="1295872"/>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1" name="文本框 13"/>
            <p:cNvSpPr txBox="1">
              <a:spLocks noChangeArrowheads="1"/>
            </p:cNvSpPr>
            <p:nvPr/>
          </p:nvSpPr>
          <p:spPr bwMode="auto">
            <a:xfrm>
              <a:off x="7419442" y="2358137"/>
              <a:ext cx="1765806" cy="639823"/>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400" b="1" dirty="0" smtClean="0">
                  <a:solidFill>
                    <a:srgbClr val="FF0000"/>
                  </a:solidFill>
                  <a:latin typeface="楷体" pitchFamily="49" charset="-122"/>
                  <a:ea typeface="楷体" pitchFamily="49" charset="-122"/>
                </a:rPr>
                <a:t>中国传统音乐</a:t>
              </a:r>
              <a:endParaRPr lang="en-US" altLang="zh-CN" sz="2400" b="1" dirty="0">
                <a:solidFill>
                  <a:srgbClr val="FF0000"/>
                </a:solidFill>
                <a:latin typeface="楷体" pitchFamily="49" charset="-122"/>
                <a:ea typeface="楷体" pitchFamily="49" charset="-122"/>
              </a:endParaRPr>
            </a:p>
          </p:txBody>
        </p:sp>
      </p:grpSp>
      <p:sp>
        <p:nvSpPr>
          <p:cNvPr id="12" name="椭圆 11"/>
          <p:cNvSpPr/>
          <p:nvPr/>
        </p:nvSpPr>
        <p:spPr bwMode="auto">
          <a:xfrm>
            <a:off x="5715008" y="2357430"/>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3" name="文本框 28"/>
          <p:cNvSpPr txBox="1">
            <a:spLocks noChangeArrowheads="1"/>
          </p:cNvSpPr>
          <p:nvPr/>
        </p:nvSpPr>
        <p:spPr bwMode="auto">
          <a:xfrm>
            <a:off x="5786446" y="2571744"/>
            <a:ext cx="1530368"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b="1" dirty="0" smtClean="0">
                <a:latin typeface="楷体" pitchFamily="49" charset="-122"/>
                <a:ea typeface="楷体" pitchFamily="49" charset="-122"/>
              </a:rPr>
              <a:t>文人音乐</a:t>
            </a:r>
            <a:endParaRPr lang="zh-CN" altLang="en-US" sz="2000" b="1" dirty="0">
              <a:latin typeface="楷体" pitchFamily="49" charset="-122"/>
              <a:ea typeface="楷体" pitchFamily="49" charset="-122"/>
            </a:endParaRPr>
          </a:p>
        </p:txBody>
      </p:sp>
      <p:sp>
        <p:nvSpPr>
          <p:cNvPr id="16" name="椭圆 27"/>
          <p:cNvSpPr/>
          <p:nvPr/>
        </p:nvSpPr>
        <p:spPr bwMode="auto">
          <a:xfrm>
            <a:off x="785786" y="4000504"/>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7" name="文本框 28"/>
          <p:cNvSpPr txBox="1">
            <a:spLocks noChangeArrowheads="1"/>
          </p:cNvSpPr>
          <p:nvPr/>
        </p:nvSpPr>
        <p:spPr bwMode="auto">
          <a:xfrm>
            <a:off x="785786" y="4286256"/>
            <a:ext cx="1285876" cy="400110"/>
          </a:xfrm>
          <a:prstGeom prst="rect">
            <a:avLst/>
          </a:prstGeom>
          <a:noFill/>
          <a:ln w="9525">
            <a:noFill/>
            <a:miter lim="800000"/>
            <a:headEnd/>
            <a:tailEnd/>
          </a:ln>
        </p:spPr>
        <p:txBody>
          <a:bodyPr wrap="square">
            <a:spAutoFit/>
          </a:bodyPr>
          <a:lstStyle/>
          <a:p>
            <a:r>
              <a:rPr lang="zh-CN" altLang="en-US" sz="2000" b="1" dirty="0" smtClean="0">
                <a:latin typeface="楷体" pitchFamily="49" charset="-122"/>
                <a:ea typeface="楷体" pitchFamily="49" charset="-122"/>
              </a:rPr>
              <a:t>宫廷音乐</a:t>
            </a:r>
            <a:endParaRPr lang="zh-CN" altLang="en-US" sz="2000" b="1" dirty="0">
              <a:latin typeface="楷体" pitchFamily="49" charset="-122"/>
              <a:ea typeface="楷体" pitchFamily="49" charset="-122"/>
            </a:endParaRPr>
          </a:p>
        </p:txBody>
      </p:sp>
      <p:sp>
        <p:nvSpPr>
          <p:cNvPr id="18" name="椭圆 27"/>
          <p:cNvSpPr/>
          <p:nvPr/>
        </p:nvSpPr>
        <p:spPr bwMode="auto">
          <a:xfrm>
            <a:off x="6286512" y="3929066"/>
            <a:ext cx="1428760"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9" name="文本框 28"/>
          <p:cNvSpPr txBox="1">
            <a:spLocks noChangeArrowheads="1"/>
          </p:cNvSpPr>
          <p:nvPr/>
        </p:nvSpPr>
        <p:spPr bwMode="auto">
          <a:xfrm>
            <a:off x="6072198" y="4357694"/>
            <a:ext cx="1143000" cy="396875"/>
          </a:xfrm>
          <a:prstGeom prst="rect">
            <a:avLst/>
          </a:prstGeom>
          <a:noFill/>
          <a:ln w="9525">
            <a:noFill/>
            <a:miter lim="800000"/>
            <a:headEnd/>
            <a:tailEnd/>
          </a:ln>
        </p:spPr>
        <p:txBody>
          <a:bodyPr>
            <a:spAutoFit/>
          </a:bodyPr>
          <a:lstStyle/>
          <a:p>
            <a:pPr eaLnBrk="1" hangingPunct="1">
              <a:buFont typeface="Arial" pitchFamily="34" charset="0"/>
              <a:buNone/>
            </a:pPr>
            <a:endParaRPr lang="zh-CN" altLang="en-US" sz="2000" dirty="0">
              <a:solidFill>
                <a:schemeClr val="tx1"/>
              </a:solidFill>
              <a:latin typeface="黑体" pitchFamily="49" charset="-122"/>
              <a:ea typeface="黑体" pitchFamily="49" charset="-122"/>
            </a:endParaRPr>
          </a:p>
        </p:txBody>
      </p:sp>
      <p:sp>
        <p:nvSpPr>
          <p:cNvPr id="20" name="椭圆 27"/>
          <p:cNvSpPr/>
          <p:nvPr/>
        </p:nvSpPr>
        <p:spPr bwMode="auto">
          <a:xfrm>
            <a:off x="1571604" y="2214554"/>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21" name="文本框 28"/>
          <p:cNvSpPr txBox="1">
            <a:spLocks noChangeArrowheads="1"/>
          </p:cNvSpPr>
          <p:nvPr/>
        </p:nvSpPr>
        <p:spPr bwMode="auto">
          <a:xfrm>
            <a:off x="1571604" y="2500306"/>
            <a:ext cx="1285876"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b="1" dirty="0" smtClean="0">
                <a:latin typeface="楷体" pitchFamily="49" charset="-122"/>
                <a:ea typeface="楷体" pitchFamily="49" charset="-122"/>
              </a:rPr>
              <a:t>民间</a:t>
            </a:r>
            <a:r>
              <a:rPr lang="zh-CN" altLang="en-US" sz="2000" b="1" dirty="0" smtClean="0">
                <a:solidFill>
                  <a:schemeClr val="tx1"/>
                </a:solidFill>
                <a:latin typeface="楷体" pitchFamily="49" charset="-122"/>
                <a:ea typeface="楷体" pitchFamily="49" charset="-122"/>
              </a:rPr>
              <a:t>音乐</a:t>
            </a:r>
            <a:endParaRPr lang="zh-CN" altLang="en-US" sz="2000" b="1" dirty="0">
              <a:solidFill>
                <a:schemeClr val="tx1"/>
              </a:solidFill>
              <a:latin typeface="楷体" pitchFamily="49" charset="-122"/>
              <a:ea typeface="楷体" pitchFamily="49" charset="-122"/>
            </a:endParaRPr>
          </a:p>
        </p:txBody>
      </p:sp>
      <p:sp>
        <p:nvSpPr>
          <p:cNvPr id="24" name="文本框 28"/>
          <p:cNvSpPr txBox="1">
            <a:spLocks noChangeArrowheads="1"/>
          </p:cNvSpPr>
          <p:nvPr/>
        </p:nvSpPr>
        <p:spPr bwMode="auto">
          <a:xfrm>
            <a:off x="6429388" y="4214818"/>
            <a:ext cx="1285876" cy="400110"/>
          </a:xfrm>
          <a:prstGeom prst="rect">
            <a:avLst/>
          </a:prstGeom>
          <a:noFill/>
          <a:ln w="9525">
            <a:noFill/>
            <a:miter lim="800000"/>
            <a:headEnd/>
            <a:tailEnd/>
          </a:ln>
        </p:spPr>
        <p:txBody>
          <a:bodyPr wrap="square">
            <a:spAutoFit/>
          </a:bodyPr>
          <a:lstStyle/>
          <a:p>
            <a:r>
              <a:rPr lang="zh-CN" altLang="en-US" sz="2000" b="1" dirty="0" smtClean="0">
                <a:latin typeface="楷体" pitchFamily="49" charset="-122"/>
                <a:ea typeface="楷体" pitchFamily="49" charset="-122"/>
              </a:rPr>
              <a:t>宗教音乐</a:t>
            </a:r>
            <a:endParaRPr lang="zh-CN" altLang="en-US" sz="2000" b="1" dirty="0">
              <a:latin typeface="楷体" pitchFamily="49" charset="-122"/>
              <a:ea typeface="楷体" pitchFamily="49" charset="-122"/>
            </a:endParaRPr>
          </a:p>
        </p:txBody>
      </p:sp>
      <p:pic>
        <p:nvPicPr>
          <p:cNvPr id="22"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13171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9"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35482"/>
            <a:ext cx="2527966" cy="864095"/>
          </a:xfrm>
          <a:prstGeom prst="rect">
            <a:avLst/>
          </a:prstGeom>
          <a:noFill/>
        </p:spPr>
      </p:pic>
      <p:sp>
        <p:nvSpPr>
          <p:cNvPr id="6" name="同心圆 5"/>
          <p:cNvSpPr/>
          <p:nvPr/>
        </p:nvSpPr>
        <p:spPr bwMode="auto">
          <a:xfrm>
            <a:off x="2071670" y="2643182"/>
            <a:ext cx="4168775" cy="3217862"/>
          </a:xfrm>
          <a:prstGeom prst="donut">
            <a:avLst>
              <a:gd name="adj" fmla="val 9688"/>
            </a:avLst>
          </a:prstGeom>
          <a:ln>
            <a:solidFill>
              <a:schemeClr val="bg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grpSp>
        <p:nvGrpSpPr>
          <p:cNvPr id="3" name="组合 11"/>
          <p:cNvGrpSpPr>
            <a:grpSpLocks/>
          </p:cNvGrpSpPr>
          <p:nvPr/>
        </p:nvGrpSpPr>
        <p:grpSpPr bwMode="auto">
          <a:xfrm>
            <a:off x="3357554" y="3857628"/>
            <a:ext cx="1785950" cy="714380"/>
            <a:chOff x="7373025" y="2169110"/>
            <a:chExt cx="1812223" cy="1079893"/>
          </a:xfrm>
        </p:grpSpPr>
        <p:sp>
          <p:nvSpPr>
            <p:cNvPr id="8" name="椭圆 7"/>
            <p:cNvSpPr/>
            <p:nvPr/>
          </p:nvSpPr>
          <p:spPr bwMode="auto">
            <a:xfrm>
              <a:off x="7373025" y="2169110"/>
              <a:ext cx="1778154" cy="1079893"/>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1" name="文本框 13"/>
            <p:cNvSpPr txBox="1">
              <a:spLocks noChangeArrowheads="1"/>
            </p:cNvSpPr>
            <p:nvPr/>
          </p:nvSpPr>
          <p:spPr bwMode="auto">
            <a:xfrm>
              <a:off x="7419442" y="2358137"/>
              <a:ext cx="1765806" cy="697876"/>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400" dirty="0" smtClean="0">
                  <a:solidFill>
                    <a:srgbClr val="FF0000"/>
                  </a:solidFill>
                  <a:latin typeface="黑体" pitchFamily="49" charset="-122"/>
                  <a:ea typeface="黑体" pitchFamily="49" charset="-122"/>
                </a:rPr>
                <a:t> </a:t>
              </a:r>
              <a:r>
                <a:rPr lang="zh-CN" altLang="en-US" sz="2000" dirty="0" smtClean="0">
                  <a:solidFill>
                    <a:srgbClr val="FF0000"/>
                  </a:solidFill>
                  <a:latin typeface="楷体" pitchFamily="49" charset="-122"/>
                  <a:ea typeface="楷体" pitchFamily="49" charset="-122"/>
                </a:rPr>
                <a:t>民间音乐</a:t>
              </a:r>
              <a:endParaRPr lang="en-US" altLang="zh-CN" sz="2000" dirty="0">
                <a:solidFill>
                  <a:srgbClr val="FF0000"/>
                </a:solidFill>
                <a:latin typeface="楷体" pitchFamily="49" charset="-122"/>
                <a:ea typeface="楷体" pitchFamily="49" charset="-122"/>
              </a:endParaRPr>
            </a:p>
          </p:txBody>
        </p:sp>
      </p:grpSp>
      <p:sp>
        <p:nvSpPr>
          <p:cNvPr id="12" name="椭圆 11"/>
          <p:cNvSpPr/>
          <p:nvPr/>
        </p:nvSpPr>
        <p:spPr bwMode="auto">
          <a:xfrm>
            <a:off x="5715008" y="2357430"/>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3" name="文本框 28"/>
          <p:cNvSpPr txBox="1">
            <a:spLocks noChangeArrowheads="1"/>
          </p:cNvSpPr>
          <p:nvPr/>
        </p:nvSpPr>
        <p:spPr bwMode="auto">
          <a:xfrm>
            <a:off x="5786446" y="2571744"/>
            <a:ext cx="1530368"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latin typeface="楷体" pitchFamily="49" charset="-122"/>
                <a:ea typeface="楷体" pitchFamily="49" charset="-122"/>
              </a:rPr>
              <a:t>歌舞音乐</a:t>
            </a:r>
            <a:endParaRPr lang="zh-CN" altLang="en-US" sz="2000" dirty="0">
              <a:latin typeface="楷体" pitchFamily="49" charset="-122"/>
              <a:ea typeface="楷体" pitchFamily="49" charset="-122"/>
            </a:endParaRPr>
          </a:p>
        </p:txBody>
      </p:sp>
      <p:sp>
        <p:nvSpPr>
          <p:cNvPr id="14" name="椭圆 27"/>
          <p:cNvSpPr/>
          <p:nvPr/>
        </p:nvSpPr>
        <p:spPr bwMode="auto">
          <a:xfrm>
            <a:off x="3571868" y="1714488"/>
            <a:ext cx="1357322"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5" name="文本框 28"/>
          <p:cNvSpPr txBox="1">
            <a:spLocks noChangeArrowheads="1"/>
          </p:cNvSpPr>
          <p:nvPr/>
        </p:nvSpPr>
        <p:spPr bwMode="auto">
          <a:xfrm>
            <a:off x="3643306" y="2000240"/>
            <a:ext cx="1357314" cy="400110"/>
          </a:xfrm>
          <a:prstGeom prst="rect">
            <a:avLst/>
          </a:prstGeom>
          <a:noFill/>
          <a:ln w="9525">
            <a:noFill/>
            <a:miter lim="800000"/>
            <a:headEnd/>
            <a:tailEnd/>
          </a:ln>
        </p:spPr>
        <p:txBody>
          <a:bodyPr wrap="square">
            <a:spAutoFit/>
          </a:bodyPr>
          <a:lstStyle/>
          <a:p>
            <a:r>
              <a:rPr lang="zh-CN" altLang="en-US" sz="2000" dirty="0" smtClean="0">
                <a:latin typeface="楷体" pitchFamily="49" charset="-122"/>
                <a:ea typeface="楷体" pitchFamily="49" charset="-122"/>
              </a:rPr>
              <a:t>民间歌曲</a:t>
            </a:r>
            <a:endParaRPr lang="zh-CN" altLang="en-US" sz="2000" dirty="0">
              <a:latin typeface="楷体" pitchFamily="49" charset="-122"/>
              <a:ea typeface="楷体" pitchFamily="49" charset="-122"/>
            </a:endParaRPr>
          </a:p>
        </p:txBody>
      </p:sp>
      <p:sp>
        <p:nvSpPr>
          <p:cNvPr id="16" name="椭圆 27"/>
          <p:cNvSpPr/>
          <p:nvPr/>
        </p:nvSpPr>
        <p:spPr bwMode="auto">
          <a:xfrm>
            <a:off x="785786" y="4000504"/>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7" name="文本框 28"/>
          <p:cNvSpPr txBox="1">
            <a:spLocks noChangeArrowheads="1"/>
          </p:cNvSpPr>
          <p:nvPr/>
        </p:nvSpPr>
        <p:spPr bwMode="auto">
          <a:xfrm>
            <a:off x="785786" y="4286256"/>
            <a:ext cx="1285876"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latin typeface="楷体" pitchFamily="49" charset="-122"/>
                <a:ea typeface="楷体" pitchFamily="49" charset="-122"/>
              </a:rPr>
              <a:t>戏曲音乐</a:t>
            </a:r>
            <a:endParaRPr lang="zh-CN" altLang="en-US" sz="2000" dirty="0">
              <a:latin typeface="楷体" pitchFamily="49" charset="-122"/>
              <a:ea typeface="楷体" pitchFamily="49" charset="-122"/>
            </a:endParaRPr>
          </a:p>
        </p:txBody>
      </p:sp>
      <p:sp>
        <p:nvSpPr>
          <p:cNvPr id="18" name="椭圆 27"/>
          <p:cNvSpPr/>
          <p:nvPr/>
        </p:nvSpPr>
        <p:spPr bwMode="auto">
          <a:xfrm>
            <a:off x="6286512" y="3929066"/>
            <a:ext cx="1428760"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19" name="文本框 28"/>
          <p:cNvSpPr txBox="1">
            <a:spLocks noChangeArrowheads="1"/>
          </p:cNvSpPr>
          <p:nvPr/>
        </p:nvSpPr>
        <p:spPr bwMode="auto">
          <a:xfrm>
            <a:off x="6072198" y="4357694"/>
            <a:ext cx="1143000" cy="396875"/>
          </a:xfrm>
          <a:prstGeom prst="rect">
            <a:avLst/>
          </a:prstGeom>
          <a:noFill/>
          <a:ln w="9525">
            <a:noFill/>
            <a:miter lim="800000"/>
            <a:headEnd/>
            <a:tailEnd/>
          </a:ln>
        </p:spPr>
        <p:txBody>
          <a:bodyPr>
            <a:spAutoFit/>
          </a:bodyPr>
          <a:lstStyle/>
          <a:p>
            <a:pPr eaLnBrk="1" hangingPunct="1">
              <a:buFont typeface="Arial" pitchFamily="34" charset="0"/>
              <a:buNone/>
            </a:pPr>
            <a:endParaRPr lang="zh-CN" altLang="en-US" sz="2000" dirty="0">
              <a:solidFill>
                <a:schemeClr val="tx1"/>
              </a:solidFill>
              <a:latin typeface="黑体" pitchFamily="49" charset="-122"/>
              <a:ea typeface="黑体" pitchFamily="49" charset="-122"/>
            </a:endParaRPr>
          </a:p>
        </p:txBody>
      </p:sp>
      <p:sp>
        <p:nvSpPr>
          <p:cNvPr id="20" name="椭圆 27"/>
          <p:cNvSpPr/>
          <p:nvPr/>
        </p:nvSpPr>
        <p:spPr bwMode="auto">
          <a:xfrm>
            <a:off x="1571604" y="2214554"/>
            <a:ext cx="1216025" cy="933450"/>
          </a:xfrm>
          <a:prstGeom prst="ellipse">
            <a:avLst/>
          </a:prstGeom>
          <a:solidFill>
            <a:schemeClr val="bg1"/>
          </a:solidFill>
          <a:ln w="28575" cap="flat" cmpd="sng" algn="ctr">
            <a:solidFill>
              <a:schemeClr val="tx2">
                <a:lumMod val="60000"/>
                <a:lumOff val="40000"/>
              </a:schemeClr>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buFont typeface="Arial" pitchFamily="34" charset="0"/>
              <a:buNone/>
              <a:defRPr/>
            </a:pPr>
            <a:endParaRPr lang="zh-CN" altLang="en-US" sz="1800" b="0">
              <a:solidFill>
                <a:schemeClr val="tx1"/>
              </a:solidFill>
              <a:latin typeface="Arial" pitchFamily="34" charset="0"/>
              <a:ea typeface="微软雅黑" pitchFamily="34" charset="-122"/>
            </a:endParaRPr>
          </a:p>
        </p:txBody>
      </p:sp>
      <p:sp>
        <p:nvSpPr>
          <p:cNvPr id="21" name="文本框 28"/>
          <p:cNvSpPr txBox="1">
            <a:spLocks noChangeArrowheads="1"/>
          </p:cNvSpPr>
          <p:nvPr/>
        </p:nvSpPr>
        <p:spPr bwMode="auto">
          <a:xfrm>
            <a:off x="1571604" y="2500306"/>
            <a:ext cx="1285876" cy="400110"/>
          </a:xfrm>
          <a:prstGeom prst="rect">
            <a:avLst/>
          </a:prstGeom>
          <a:noFill/>
          <a:ln w="9525">
            <a:noFill/>
            <a:miter lim="800000"/>
            <a:headEnd/>
            <a:tailEnd/>
          </a:ln>
        </p:spPr>
        <p:txBody>
          <a:bodyPr wrap="square">
            <a:spAutoFit/>
          </a:bodyPr>
          <a:lstStyle/>
          <a:p>
            <a:pPr eaLnBrk="1" hangingPunct="1">
              <a:buFont typeface="Arial" pitchFamily="34" charset="0"/>
              <a:buNone/>
            </a:pPr>
            <a:r>
              <a:rPr lang="zh-CN" altLang="en-US" sz="2000" dirty="0" smtClean="0">
                <a:solidFill>
                  <a:schemeClr val="tx1"/>
                </a:solidFill>
                <a:latin typeface="楷体" pitchFamily="49" charset="-122"/>
                <a:ea typeface="楷体" pitchFamily="49" charset="-122"/>
              </a:rPr>
              <a:t>说唱音乐</a:t>
            </a:r>
            <a:endParaRPr lang="zh-CN" altLang="en-US" sz="2000" dirty="0">
              <a:solidFill>
                <a:schemeClr val="tx1"/>
              </a:solidFill>
              <a:latin typeface="楷体" pitchFamily="49" charset="-122"/>
              <a:ea typeface="楷体" pitchFamily="49" charset="-122"/>
            </a:endParaRPr>
          </a:p>
        </p:txBody>
      </p:sp>
      <p:sp>
        <p:nvSpPr>
          <p:cNvPr id="24" name="文本框 28"/>
          <p:cNvSpPr txBox="1">
            <a:spLocks noChangeArrowheads="1"/>
          </p:cNvSpPr>
          <p:nvPr/>
        </p:nvSpPr>
        <p:spPr bwMode="auto">
          <a:xfrm>
            <a:off x="6429388" y="4214818"/>
            <a:ext cx="1285876" cy="400110"/>
          </a:xfrm>
          <a:prstGeom prst="rect">
            <a:avLst/>
          </a:prstGeom>
          <a:noFill/>
          <a:ln w="9525">
            <a:noFill/>
            <a:miter lim="800000"/>
            <a:headEnd/>
            <a:tailEnd/>
          </a:ln>
        </p:spPr>
        <p:txBody>
          <a:bodyPr wrap="square">
            <a:spAutoFit/>
          </a:bodyPr>
          <a:lstStyle/>
          <a:p>
            <a:r>
              <a:rPr lang="zh-CN" altLang="en-US" sz="2000" dirty="0" smtClean="0">
                <a:latin typeface="楷体" pitchFamily="49" charset="-122"/>
                <a:ea typeface="楷体" pitchFamily="49" charset="-122"/>
              </a:rPr>
              <a:t>民间器乐</a:t>
            </a:r>
            <a:endParaRPr lang="zh-CN" altLang="en-US" sz="2000" dirty="0">
              <a:latin typeface="楷体" pitchFamily="49" charset="-122"/>
              <a:ea typeface="楷体" pitchFamily="49" charset="-122"/>
            </a:endParaRPr>
          </a:p>
        </p:txBody>
      </p:sp>
      <p:pic>
        <p:nvPicPr>
          <p:cNvPr id="22"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13171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2160" y="1124744"/>
            <a:ext cx="2160240" cy="456535"/>
          </a:xfrm>
          <a:prstGeom prst="rect">
            <a:avLst/>
          </a:prstGeom>
          <a:noFill/>
        </p:spPr>
        <p:txBody>
          <a:bodyPr wrap="square" rtlCol="0">
            <a:spAutoFit/>
          </a:bodyPr>
          <a:lstStyle/>
          <a:p>
            <a:pPr algn="just">
              <a:lnSpc>
                <a:spcPct val="150000"/>
              </a:lnSpc>
            </a:pPr>
            <a:r>
              <a:rPr lang="zh-CN" altLang="en-US" dirty="0"/>
              <a:t>      </a:t>
            </a:r>
          </a:p>
        </p:txBody>
      </p:sp>
      <p:pic>
        <p:nvPicPr>
          <p:cNvPr id="9"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11"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60649"/>
            <a:ext cx="2527966" cy="864095"/>
          </a:xfrm>
          <a:prstGeom prst="rect">
            <a:avLst/>
          </a:prstGeom>
          <a:noFill/>
        </p:spPr>
      </p:pic>
      <p:pic>
        <p:nvPicPr>
          <p:cNvPr id="14"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左大括号 5"/>
          <p:cNvSpPr>
            <a:spLocks/>
          </p:cNvSpPr>
          <p:nvPr/>
        </p:nvSpPr>
        <p:spPr bwMode="auto">
          <a:xfrm>
            <a:off x="2714612" y="2285992"/>
            <a:ext cx="357190" cy="2357454"/>
          </a:xfrm>
          <a:prstGeom prst="leftBrace">
            <a:avLst>
              <a:gd name="adj1" fmla="val 8329"/>
              <a:gd name="adj2" fmla="val 50000"/>
            </a:avLst>
          </a:prstGeom>
          <a:solidFill>
            <a:schemeClr val="bg2"/>
          </a:solidFill>
          <a:ln w="9525" algn="ctr">
            <a:solidFill>
              <a:schemeClr val="tx1"/>
            </a:solidFill>
            <a:round/>
            <a:headEnd/>
            <a:tailEnd/>
          </a:ln>
        </p:spPr>
        <p:txBody>
          <a:bodyPr wrap="none" anchor="ctr"/>
          <a:lstStyle/>
          <a:p>
            <a:pPr>
              <a:buFont typeface="Arial" pitchFamily="34" charset="0"/>
              <a:buNone/>
            </a:pPr>
            <a:endParaRPr lang="zh-CN" altLang="en-US" dirty="0"/>
          </a:p>
        </p:txBody>
      </p:sp>
      <p:sp>
        <p:nvSpPr>
          <p:cNvPr id="19" name="Rectangle 98"/>
          <p:cNvSpPr>
            <a:spLocks noRot="1" noChangeArrowheads="1"/>
          </p:cNvSpPr>
          <p:nvPr/>
        </p:nvSpPr>
        <p:spPr bwMode="auto">
          <a:xfrm>
            <a:off x="500034" y="3143248"/>
            <a:ext cx="2138418" cy="685782"/>
          </a:xfrm>
          <a:prstGeom prst="rect">
            <a:avLst/>
          </a:prstGeom>
          <a:noFill/>
          <a:ln w="9525">
            <a:noFill/>
            <a:miter lim="800000"/>
            <a:headEnd/>
            <a:tailEnd/>
          </a:ln>
          <a:effectLst/>
        </p:spPr>
        <p:txBody>
          <a:bodyPr anchor="ctr" anchorCtr="1"/>
          <a:lstStyle/>
          <a:p>
            <a:pPr marL="342900" indent="-342900" eaLnBrk="1" hangingPunct="1">
              <a:lnSpc>
                <a:spcPct val="140000"/>
              </a:lnSpc>
              <a:spcBef>
                <a:spcPct val="20000"/>
              </a:spcBef>
              <a:buClr>
                <a:schemeClr val="tx2"/>
              </a:buClr>
              <a:defRPr/>
            </a:pPr>
            <a:r>
              <a:rPr lang="zh-CN" altLang="en-US" sz="2400" dirty="0" smtClean="0">
                <a:ln>
                  <a:solidFill>
                    <a:srgbClr val="990033"/>
                  </a:solidFill>
                </a:ln>
                <a:solidFill>
                  <a:schemeClr val="tx1"/>
                </a:solidFill>
                <a:latin typeface="楷体" pitchFamily="49" charset="-122"/>
                <a:ea typeface="楷体" pitchFamily="49" charset="-122"/>
              </a:rPr>
              <a:t>民间音乐特点</a:t>
            </a:r>
            <a:endParaRPr lang="en-US" altLang="zh-CN" sz="2400" dirty="0">
              <a:ln>
                <a:solidFill>
                  <a:srgbClr val="990033"/>
                </a:solidFill>
              </a:ln>
              <a:solidFill>
                <a:schemeClr val="tx1"/>
              </a:solidFill>
              <a:latin typeface="楷体" pitchFamily="49" charset="-122"/>
              <a:ea typeface="楷体" pitchFamily="49" charset="-122"/>
            </a:endParaRPr>
          </a:p>
        </p:txBody>
      </p:sp>
      <p:sp>
        <p:nvSpPr>
          <p:cNvPr id="21" name="Rectangle 98"/>
          <p:cNvSpPr>
            <a:spLocks noRot="1" noChangeArrowheads="1"/>
          </p:cNvSpPr>
          <p:nvPr/>
        </p:nvSpPr>
        <p:spPr bwMode="auto">
          <a:xfrm>
            <a:off x="3071802" y="2143116"/>
            <a:ext cx="3143272" cy="2743200"/>
          </a:xfrm>
          <a:prstGeom prst="rect">
            <a:avLst/>
          </a:prstGeom>
          <a:noFill/>
          <a:ln w="9525">
            <a:noFill/>
            <a:miter lim="800000"/>
            <a:headEnd/>
            <a:tailEnd/>
          </a:ln>
        </p:spPr>
        <p:txBody>
          <a:bodyPr anchor="ctr" anchorCtr="1"/>
          <a:lstStyle/>
          <a:p>
            <a:pPr marL="342900" indent="-342900" eaLnBrk="1" hangingPunct="1">
              <a:lnSpc>
                <a:spcPct val="140000"/>
              </a:lnSpc>
              <a:spcBef>
                <a:spcPct val="20000"/>
              </a:spcBef>
              <a:buClr>
                <a:schemeClr val="tx2"/>
              </a:buClr>
            </a:pPr>
            <a:endParaRPr lang="en-US" altLang="zh-CN" sz="2400" b="1" dirty="0" smtClean="0">
              <a:latin typeface="楷体" pitchFamily="49" charset="-122"/>
              <a:ea typeface="楷体" pitchFamily="49" charset="-122"/>
            </a:endParaRPr>
          </a:p>
          <a:p>
            <a:pPr marL="342900" indent="-342900" eaLnBrk="1" hangingPunct="1">
              <a:lnSpc>
                <a:spcPct val="140000"/>
              </a:lnSpc>
              <a:spcBef>
                <a:spcPct val="20000"/>
              </a:spcBef>
              <a:buClr>
                <a:schemeClr val="tx2"/>
              </a:buClr>
            </a:pPr>
            <a:r>
              <a:rPr lang="zh-CN" altLang="en-US" sz="2400" b="1" dirty="0" smtClean="0">
                <a:latin typeface="楷体" pitchFamily="49" charset="-122"/>
                <a:ea typeface="楷体" pitchFamily="49" charset="-122"/>
              </a:rPr>
              <a:t>创作过程集体性</a:t>
            </a:r>
            <a:endParaRPr lang="en-US" altLang="zh-CN" sz="2400" b="1" dirty="0" smtClean="0">
              <a:solidFill>
                <a:schemeClr val="tx1"/>
              </a:solidFill>
              <a:latin typeface="楷体" pitchFamily="49" charset="-122"/>
              <a:ea typeface="楷体" pitchFamily="49" charset="-122"/>
            </a:endParaRPr>
          </a:p>
          <a:p>
            <a:pPr marL="342900" indent="-342900" eaLnBrk="1" hangingPunct="1">
              <a:lnSpc>
                <a:spcPct val="140000"/>
              </a:lnSpc>
              <a:spcBef>
                <a:spcPct val="20000"/>
              </a:spcBef>
              <a:buClr>
                <a:schemeClr val="tx2"/>
              </a:buClr>
            </a:pPr>
            <a:r>
              <a:rPr lang="zh-CN" altLang="en-US" sz="2400" b="1" dirty="0" smtClean="0">
                <a:latin typeface="楷体" pitchFamily="49" charset="-122"/>
                <a:ea typeface="楷体" pitchFamily="49" charset="-122"/>
              </a:rPr>
              <a:t>传播方式的口头性</a:t>
            </a:r>
            <a:endParaRPr lang="en-US" altLang="zh-CN" sz="2400" b="1" dirty="0" smtClean="0">
              <a:solidFill>
                <a:schemeClr val="tx1"/>
              </a:solidFill>
              <a:latin typeface="楷体" pitchFamily="49" charset="-122"/>
              <a:ea typeface="楷体" pitchFamily="49" charset="-122"/>
            </a:endParaRPr>
          </a:p>
          <a:p>
            <a:pPr marL="342900" indent="-342900" eaLnBrk="1" hangingPunct="1">
              <a:lnSpc>
                <a:spcPct val="140000"/>
              </a:lnSpc>
              <a:spcBef>
                <a:spcPct val="20000"/>
              </a:spcBef>
              <a:buClr>
                <a:schemeClr val="tx2"/>
              </a:buClr>
            </a:pPr>
            <a:r>
              <a:rPr lang="zh-CN" altLang="en-US" sz="2400" b="1" dirty="0" smtClean="0">
                <a:solidFill>
                  <a:schemeClr val="tx1"/>
                </a:solidFill>
                <a:latin typeface="楷体" pitchFamily="49" charset="-122"/>
                <a:ea typeface="楷体" pitchFamily="49" charset="-122"/>
              </a:rPr>
              <a:t>音乐曲调的变异性</a:t>
            </a:r>
            <a:endParaRPr lang="en-US" altLang="zh-CN" sz="2400" b="1" dirty="0" smtClean="0">
              <a:solidFill>
                <a:schemeClr val="tx1"/>
              </a:solidFill>
              <a:latin typeface="楷体" pitchFamily="49" charset="-122"/>
              <a:ea typeface="楷体" pitchFamily="49" charset="-122"/>
            </a:endParaRPr>
          </a:p>
          <a:p>
            <a:pPr marL="342900" indent="-342900" eaLnBrk="1" hangingPunct="1">
              <a:lnSpc>
                <a:spcPct val="140000"/>
              </a:lnSpc>
              <a:spcBef>
                <a:spcPct val="20000"/>
              </a:spcBef>
              <a:buClr>
                <a:schemeClr val="tx2"/>
              </a:buClr>
            </a:pPr>
            <a:endParaRPr lang="en-US" altLang="zh-CN" sz="2400" dirty="0">
              <a:solidFill>
                <a:schemeClr val="tx1"/>
              </a:solidFill>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2160" y="1124744"/>
            <a:ext cx="2160240" cy="456535"/>
          </a:xfrm>
          <a:prstGeom prst="rect">
            <a:avLst/>
          </a:prstGeom>
          <a:noFill/>
        </p:spPr>
        <p:txBody>
          <a:bodyPr wrap="square" rtlCol="0">
            <a:spAutoFit/>
          </a:bodyPr>
          <a:lstStyle/>
          <a:p>
            <a:pPr algn="just">
              <a:lnSpc>
                <a:spcPct val="150000"/>
              </a:lnSpc>
            </a:pPr>
            <a:r>
              <a:rPr lang="zh-CN" altLang="en-US" dirty="0"/>
              <a:t>      </a:t>
            </a:r>
          </a:p>
        </p:txBody>
      </p:sp>
      <p:pic>
        <p:nvPicPr>
          <p:cNvPr id="9"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11"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60649"/>
            <a:ext cx="2527966" cy="864095"/>
          </a:xfrm>
          <a:prstGeom prst="rect">
            <a:avLst/>
          </a:prstGeom>
          <a:noFill/>
        </p:spPr>
      </p:pic>
      <p:pic>
        <p:nvPicPr>
          <p:cNvPr id="14"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98"/>
          <p:cNvSpPr>
            <a:spLocks noRot="1" noChangeArrowheads="1"/>
          </p:cNvSpPr>
          <p:nvPr/>
        </p:nvSpPr>
        <p:spPr bwMode="auto">
          <a:xfrm>
            <a:off x="571472" y="2971812"/>
            <a:ext cx="2095458" cy="685782"/>
          </a:xfrm>
          <a:prstGeom prst="rect">
            <a:avLst/>
          </a:prstGeom>
          <a:noFill/>
          <a:ln w="9525">
            <a:noFill/>
            <a:miter lim="800000"/>
            <a:headEnd/>
            <a:tailEnd/>
          </a:ln>
          <a:effectLst/>
        </p:spPr>
        <p:txBody>
          <a:bodyPr anchor="ctr" anchorCtr="1"/>
          <a:lstStyle/>
          <a:p>
            <a:pPr eaLnBrk="1" hangingPunct="1">
              <a:spcBef>
                <a:spcPct val="20000"/>
              </a:spcBef>
              <a:buClr>
                <a:schemeClr val="tx2"/>
              </a:buClr>
              <a:defRPr/>
            </a:pPr>
            <a:r>
              <a:rPr lang="zh-CN" altLang="en-US" sz="2400" dirty="0" smtClean="0">
                <a:ln>
                  <a:solidFill>
                    <a:srgbClr val="990033"/>
                  </a:solidFill>
                </a:ln>
                <a:solidFill>
                  <a:schemeClr val="tx1"/>
                </a:solidFill>
                <a:latin typeface="楷体" pitchFamily="49" charset="-122"/>
                <a:ea typeface="楷体" pitchFamily="49" charset="-122"/>
              </a:rPr>
              <a:t>中国传统音乐</a:t>
            </a:r>
            <a:endParaRPr lang="en-US" altLang="zh-CN" sz="2400" dirty="0">
              <a:ln>
                <a:solidFill>
                  <a:srgbClr val="990033"/>
                </a:solidFill>
              </a:ln>
              <a:solidFill>
                <a:schemeClr val="tx1"/>
              </a:solidFill>
              <a:latin typeface="楷体" pitchFamily="49" charset="-122"/>
              <a:ea typeface="楷体" pitchFamily="49" charset="-122"/>
            </a:endParaRPr>
          </a:p>
        </p:txBody>
      </p:sp>
      <p:sp>
        <p:nvSpPr>
          <p:cNvPr id="17" name="左大括号 5"/>
          <p:cNvSpPr>
            <a:spLocks/>
          </p:cNvSpPr>
          <p:nvPr/>
        </p:nvSpPr>
        <p:spPr bwMode="auto">
          <a:xfrm>
            <a:off x="2714612" y="2285992"/>
            <a:ext cx="357190" cy="2357454"/>
          </a:xfrm>
          <a:prstGeom prst="leftBrace">
            <a:avLst>
              <a:gd name="adj1" fmla="val 8329"/>
              <a:gd name="adj2" fmla="val 50000"/>
            </a:avLst>
          </a:prstGeom>
          <a:solidFill>
            <a:schemeClr val="bg2"/>
          </a:solidFill>
          <a:ln w="9525" algn="ctr">
            <a:solidFill>
              <a:schemeClr val="tx1"/>
            </a:solidFill>
            <a:round/>
            <a:headEnd/>
            <a:tailEnd/>
          </a:ln>
        </p:spPr>
        <p:txBody>
          <a:bodyPr wrap="none" anchor="ctr"/>
          <a:lstStyle/>
          <a:p>
            <a:pPr>
              <a:buFont typeface="Arial" pitchFamily="34" charset="0"/>
              <a:buNone/>
            </a:pPr>
            <a:endParaRPr lang="zh-CN" altLang="en-US" dirty="0"/>
          </a:p>
        </p:txBody>
      </p:sp>
      <p:sp>
        <p:nvSpPr>
          <p:cNvPr id="18" name="Rectangle 98"/>
          <p:cNvSpPr>
            <a:spLocks noRot="1" noChangeArrowheads="1"/>
          </p:cNvSpPr>
          <p:nvPr/>
        </p:nvSpPr>
        <p:spPr bwMode="auto">
          <a:xfrm>
            <a:off x="2714612" y="2143116"/>
            <a:ext cx="5643602" cy="2571768"/>
          </a:xfrm>
          <a:prstGeom prst="rect">
            <a:avLst/>
          </a:prstGeom>
          <a:noFill/>
          <a:ln w="9525">
            <a:noFill/>
            <a:miter lim="800000"/>
            <a:headEnd/>
            <a:tailEnd/>
          </a:ln>
        </p:spPr>
        <p:txBody>
          <a:bodyPr anchor="ctr" anchorCtr="1"/>
          <a:lstStyle/>
          <a:p>
            <a:pPr marL="342900" indent="-342900" eaLnBrk="1" hangingPunct="1">
              <a:lnSpc>
                <a:spcPct val="140000"/>
              </a:lnSpc>
              <a:spcBef>
                <a:spcPct val="20000"/>
              </a:spcBef>
              <a:buClr>
                <a:schemeClr val="tx2"/>
              </a:buClr>
            </a:pPr>
            <a:r>
              <a:rPr lang="zh-CN" altLang="en-US" sz="2400" dirty="0" smtClean="0">
                <a:latin typeface="楷体" pitchFamily="49" charset="-122"/>
                <a:ea typeface="楷体" pitchFamily="49" charset="-122"/>
              </a:rPr>
              <a:t>      </a:t>
            </a:r>
            <a:r>
              <a:rPr lang="zh-CN" altLang="en-US" sz="2400" b="1" dirty="0" smtClean="0">
                <a:latin typeface="楷体" pitchFamily="49" charset="-122"/>
                <a:ea typeface="楷体" pitchFamily="49" charset="-122"/>
              </a:rPr>
              <a:t>历史上存在过或是历史上产生而又流传至今的音乐，不仅涵盖古代历史上生发形成，依存至今的音乐作品，而且也包含着历史曾经存在过，但已消失了的中国传统音乐。</a:t>
            </a:r>
            <a:endParaRPr lang="en-US" altLang="zh-CN" sz="2400" b="1" dirty="0" smtClean="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12160" y="1124744"/>
            <a:ext cx="2160240" cy="456535"/>
          </a:xfrm>
          <a:prstGeom prst="rect">
            <a:avLst/>
          </a:prstGeom>
          <a:noFill/>
        </p:spPr>
        <p:txBody>
          <a:bodyPr wrap="square" rtlCol="0">
            <a:spAutoFit/>
          </a:bodyPr>
          <a:lstStyle/>
          <a:p>
            <a:pPr algn="just">
              <a:lnSpc>
                <a:spcPct val="150000"/>
              </a:lnSpc>
            </a:pPr>
            <a:r>
              <a:rPr lang="zh-CN" altLang="en-US" dirty="0"/>
              <a:t>      </a:t>
            </a:r>
          </a:p>
        </p:txBody>
      </p:sp>
      <p:pic>
        <p:nvPicPr>
          <p:cNvPr id="9" name="Picture 4" descr="33"/>
          <p:cNvPicPr>
            <a:picLocks noChangeAspect="1" noChangeArrowheads="1"/>
          </p:cNvPicPr>
          <p:nvPr/>
        </p:nvPicPr>
        <p:blipFill>
          <a:blip r:embed="rId2" cstate="print"/>
          <a:srcRect t="11424" b="76743"/>
          <a:stretch>
            <a:fillRect/>
          </a:stretch>
        </p:blipFill>
        <p:spPr bwMode="auto">
          <a:xfrm>
            <a:off x="0" y="6381750"/>
            <a:ext cx="9144000" cy="476250"/>
          </a:xfrm>
          <a:prstGeom prst="rect">
            <a:avLst/>
          </a:prstGeom>
          <a:noFill/>
          <a:ln w="9525">
            <a:noFill/>
            <a:miter lim="800000"/>
            <a:headEnd/>
            <a:tailEnd/>
          </a:ln>
        </p:spPr>
      </p:pic>
      <p:pic>
        <p:nvPicPr>
          <p:cNvPr id="10" name="Picture 14" descr="32"/>
          <p:cNvPicPr>
            <a:picLocks noChangeAspect="1" noChangeArrowheads="1"/>
          </p:cNvPicPr>
          <p:nvPr/>
        </p:nvPicPr>
        <p:blipFill>
          <a:blip r:embed="rId3" cstate="print"/>
          <a:srcRect l="22375" t="22386" r="64157" b="45233"/>
          <a:stretch>
            <a:fillRect/>
          </a:stretch>
        </p:blipFill>
        <p:spPr bwMode="auto">
          <a:xfrm>
            <a:off x="323850" y="188913"/>
            <a:ext cx="515938" cy="877887"/>
          </a:xfrm>
          <a:prstGeom prst="rect">
            <a:avLst/>
          </a:prstGeom>
          <a:noFill/>
          <a:ln w="9525">
            <a:noFill/>
            <a:miter lim="800000"/>
            <a:headEnd/>
            <a:tailEnd/>
          </a:ln>
        </p:spPr>
      </p:pic>
      <p:pic>
        <p:nvPicPr>
          <p:cNvPr id="11" name="Picture 4" descr="C:/Users/hp/AppData/Roaming/JisuOffice/ETemp/2484_4318056/image2.png"/>
          <p:cNvPicPr>
            <a:picLocks noChangeAspect="1"/>
          </p:cNvPicPr>
          <p:nvPr/>
        </p:nvPicPr>
        <p:blipFill rotWithShape="1">
          <a:blip r:embed="rId4" cstate="print">
            <a:extLst>
              <a:ext uri="{28A0092B-C50C-407E-A947-70E740481C1C}">
                <a14:useLocalDpi xmlns="" xmlns:a14="http://schemas.microsoft.com/office/drawing/2010/main" val="0"/>
              </a:ext>
            </a:extLst>
          </a:blip>
          <a:srcRect l="18413"/>
          <a:stretch>
            <a:fillRect/>
          </a:stretch>
        </p:blipFill>
        <p:spPr bwMode="auto">
          <a:xfrm>
            <a:off x="899592" y="260649"/>
            <a:ext cx="2527966" cy="864095"/>
          </a:xfrm>
          <a:prstGeom prst="rect">
            <a:avLst/>
          </a:prstGeom>
          <a:noFill/>
        </p:spPr>
      </p:pic>
      <p:grpSp>
        <p:nvGrpSpPr>
          <p:cNvPr id="3" name="组合 11">
            <a:extLst>
              <a:ext uri="{FF2B5EF4-FFF2-40B4-BE49-F238E27FC236}">
                <a16:creationId xmlns:a16="http://schemas.microsoft.com/office/drawing/2014/main" xmlns="" id="{61C8F824-3349-4164-83E4-A97B124F4A29}"/>
              </a:ext>
            </a:extLst>
          </p:cNvPr>
          <p:cNvGrpSpPr/>
          <p:nvPr/>
        </p:nvGrpSpPr>
        <p:grpSpPr bwMode="auto">
          <a:xfrm>
            <a:off x="214282" y="2428868"/>
            <a:ext cx="8501122" cy="1815713"/>
            <a:chOff x="3885914" y="900137"/>
            <a:chExt cx="1293097" cy="1080582"/>
          </a:xfrm>
        </p:grpSpPr>
        <p:grpSp>
          <p:nvGrpSpPr>
            <p:cNvPr id="4" name="组合 42">
              <a:extLst>
                <a:ext uri="{FF2B5EF4-FFF2-40B4-BE49-F238E27FC236}">
                  <a16:creationId xmlns:a16="http://schemas.microsoft.com/office/drawing/2014/main" xmlns="" id="{2817E341-733C-4CE1-BB3A-4AFF779576A9}"/>
                </a:ext>
              </a:extLst>
            </p:cNvPr>
            <p:cNvGrpSpPr/>
            <p:nvPr/>
          </p:nvGrpSpPr>
          <p:grpSpPr bwMode="auto">
            <a:xfrm>
              <a:off x="3885914" y="900137"/>
              <a:ext cx="1282230" cy="1080582"/>
              <a:chOff x="1273440" y="3314665"/>
              <a:chExt cx="2117659" cy="1784628"/>
            </a:xfrm>
          </p:grpSpPr>
          <p:sp>
            <p:nvSpPr>
              <p:cNvPr id="15" name="椭圆 14">
                <a:extLst>
                  <a:ext uri="{FF2B5EF4-FFF2-40B4-BE49-F238E27FC236}">
                    <a16:creationId xmlns:a16="http://schemas.microsoft.com/office/drawing/2014/main" xmlns="" id="{3B99B20C-5E67-47EF-B29D-421928CFE90F}"/>
                  </a:ext>
                </a:extLst>
              </p:cNvPr>
              <p:cNvSpPr/>
              <p:nvPr/>
            </p:nvSpPr>
            <p:spPr>
              <a:xfrm rot="1245109">
                <a:off x="1273440" y="3314665"/>
                <a:ext cx="1807055" cy="1784628"/>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anchor="ctr"/>
              <a:lstStyle/>
              <a:p>
                <a:pPr marL="0" marR="0" lvl="0" indent="0" algn="ctr" defTabSz="967740" eaLnBrk="1" fontAlgn="auto" latinLnBrk="0" hangingPunct="1">
                  <a:lnSpc>
                    <a:spcPct val="100000"/>
                  </a:lnSpc>
                  <a:spcBef>
                    <a:spcPts val="0"/>
                  </a:spcBef>
                  <a:spcAft>
                    <a:spcPts val="0"/>
                  </a:spcAft>
                  <a:buClrTx/>
                  <a:buSzTx/>
                  <a:buFontTx/>
                  <a:buNone/>
                  <a:defRPr/>
                </a:pPr>
                <a:endParaRPr kumimoji="0" lang="en-US" sz="4800" b="0" i="0" u="none" strike="noStrike" kern="0" cap="none" spc="0" normalizeH="0" baseline="0" noProof="0">
                  <a:ln>
                    <a:noFill/>
                  </a:ln>
                  <a:solidFill>
                    <a:srgbClr val="7030A0">
                      <a:lumMod val="50000"/>
                    </a:srgbClr>
                  </a:solidFill>
                  <a:effectLst/>
                  <a:uLnTx/>
                  <a:uFillTx/>
                  <a:ea typeface="微软雅黑" panose="020B0503020204020204" pitchFamily="34" charset="-122"/>
                </a:endParaRPr>
              </a:p>
            </p:txBody>
          </p:sp>
          <p:sp>
            <p:nvSpPr>
              <p:cNvPr id="16" name="椭圆 15">
                <a:extLst>
                  <a:ext uri="{FF2B5EF4-FFF2-40B4-BE49-F238E27FC236}">
                    <a16:creationId xmlns:a16="http://schemas.microsoft.com/office/drawing/2014/main" xmlns="" id="{43C3682D-B8C0-4CCB-9E56-95EE733DB071}"/>
                  </a:ext>
                </a:extLst>
              </p:cNvPr>
              <p:cNvSpPr/>
              <p:nvPr/>
            </p:nvSpPr>
            <p:spPr>
              <a:xfrm>
                <a:off x="1434956" y="3525310"/>
                <a:ext cx="1956143" cy="1532516"/>
              </a:xfrm>
              <a:prstGeom prst="ellipse">
                <a:avLst/>
              </a:prstGeom>
              <a:solidFill>
                <a:srgbClr val="C00000"/>
              </a:solidFill>
              <a:ln w="25400" cap="flat" cmpd="sng" algn="ctr">
                <a:noFill/>
                <a:prstDash val="solid"/>
              </a:ln>
              <a:effectLst>
                <a:innerShdw blurRad="101600" dist="25400" dir="13500000">
                  <a:prstClr val="black">
                    <a:alpha val="69000"/>
                  </a:prstClr>
                </a:innerShdw>
              </a:effectLst>
            </p:spPr>
            <p:txBody>
              <a:bodyPr anchor="ctr"/>
              <a:lstStyle/>
              <a:p>
                <a:pPr marL="0" marR="0" lvl="0" indent="0" algn="ctr" defTabSz="967740" eaLnBrk="1" fontAlgn="auto" latinLnBrk="0" hangingPunct="1">
                  <a:lnSpc>
                    <a:spcPct val="100000"/>
                  </a:lnSpc>
                  <a:spcBef>
                    <a:spcPts val="0"/>
                  </a:spcBef>
                  <a:spcAft>
                    <a:spcPts val="0"/>
                  </a:spcAft>
                  <a:buClrTx/>
                  <a:buSzTx/>
                  <a:buFontTx/>
                  <a:buNone/>
                  <a:defRPr/>
                </a:pPr>
                <a:endParaRPr kumimoji="0" lang="zh-CN" altLang="en-US" sz="4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4" name="Title 3">
              <a:extLst>
                <a:ext uri="{FF2B5EF4-FFF2-40B4-BE49-F238E27FC236}">
                  <a16:creationId xmlns:a16="http://schemas.microsoft.com/office/drawing/2014/main" xmlns="" id="{7520DD04-AD4A-469A-80AA-9454F7FCF2C8}"/>
                </a:ext>
              </a:extLst>
            </p:cNvPr>
            <p:cNvSpPr txBox="1"/>
            <p:nvPr/>
          </p:nvSpPr>
          <p:spPr bwMode="auto">
            <a:xfrm>
              <a:off x="4048682" y="1197740"/>
              <a:ext cx="1130329" cy="318577"/>
            </a:xfrm>
            <a:prstGeom prst="rect">
              <a:avLst/>
            </a:prstGeom>
            <a:noFill/>
            <a:ln w="9525">
              <a:noFill/>
              <a:miter lim="800000"/>
            </a:ln>
          </p:spPr>
          <p:txBody>
            <a:bodyPr/>
            <a:lstStyle/>
            <a:p>
              <a:pPr marL="0" marR="0" lvl="0" indent="0" defTabSz="966470" eaLnBrk="1" fontAlgn="base" latinLnBrk="0" hangingPunct="1">
                <a:lnSpc>
                  <a:spcPct val="100000"/>
                </a:lnSpc>
                <a:spcBef>
                  <a:spcPct val="0"/>
                </a:spcBef>
                <a:spcAft>
                  <a:spcPct val="0"/>
                </a:spcAft>
                <a:buClrTx/>
                <a:buSzTx/>
                <a:buFontTx/>
                <a:buNone/>
                <a:defRPr/>
              </a:pPr>
              <a:r>
                <a:rPr lang="zh-CN" altLang="en-US" sz="5400" b="1" kern="0" dirty="0" smtClean="0">
                  <a:solidFill>
                    <a:prstClr val="white"/>
                  </a:solidFill>
                  <a:latin typeface="微软雅黑" panose="020B0503020204020204" pitchFamily="34" charset="-122"/>
                  <a:ea typeface="微软雅黑" panose="020B0503020204020204" pitchFamily="34" charset="-122"/>
                </a:rPr>
                <a:t>中国古代音乐美学思想</a:t>
              </a:r>
              <a:endParaRPr kumimoji="0" lang="en-US" altLang="zh-CN" sz="5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pic>
        <p:nvPicPr>
          <p:cNvPr id="12" name="Picture 3" descr="treble_cle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24328" y="47216"/>
            <a:ext cx="1446907" cy="206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57158" y="4071942"/>
            <a:ext cx="8540750" cy="1857388"/>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ts val="2800"/>
              </a:lnSpc>
              <a:spcBef>
                <a:spcPct val="20000"/>
              </a:spcBef>
              <a:spcAft>
                <a:spcPct val="0"/>
              </a:spcAft>
              <a:buClrTx/>
              <a:buSzTx/>
              <a:buFontTx/>
              <a:buNone/>
              <a:tabLst/>
              <a:defRPr/>
            </a:pPr>
            <a:r>
              <a:rPr kumimoji="0" lang="zh-CN" altLang="en-US" sz="3200" b="0" i="0" u="none" strike="noStrike" kern="0" cap="none" spc="0" normalizeH="0" baseline="0" noProof="0" dirty="0" smtClean="0">
                <a:ln>
                  <a:noFill/>
                </a:ln>
                <a:solidFill>
                  <a:schemeClr val="tx1"/>
                </a:solidFill>
                <a:effectLst/>
                <a:uLnTx/>
                <a:uFillTx/>
                <a:latin typeface="黑体" pitchFamily="49" charset="-122"/>
                <a:ea typeface="黑体" pitchFamily="49" charset="-122"/>
                <a:cs typeface="+mn-cs"/>
              </a:rPr>
              <a:t>   </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乐记</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是一部具有比较完整体系的音乐理论著作，它总结了先秦时期儒家的音乐美学思想，创作于西汉，作者刘德及门人，是西汉成帝时戴圣所辑</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礼记</a:t>
            </a:r>
            <a:r>
              <a:rPr kumimoji="0" lang="en-US" altLang="zh-CN"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a:t>
            </a:r>
            <a:r>
              <a:rPr kumimoji="0" lang="zh-CN" altLang="en-US" sz="2000" b="0" i="0" u="none" strike="noStrike" kern="0" cap="none" spc="0" normalizeH="0" baseline="0" noProof="0" dirty="0" smtClean="0">
                <a:ln>
                  <a:noFill/>
                </a:ln>
                <a:solidFill>
                  <a:schemeClr val="tx1"/>
                </a:solidFill>
                <a:effectLst/>
                <a:uLnTx/>
                <a:uFillTx/>
                <a:latin typeface="楷体" pitchFamily="49" charset="-122"/>
                <a:ea typeface="楷体" pitchFamily="49" charset="-122"/>
              </a:rPr>
              <a:t>第十九篇的篇名，其丰富的美学思想，对两千多年来中国古典音乐的发展有着深刻的影响，并在世界音乐思想史上占有重要的地位。</a:t>
            </a:r>
            <a:r>
              <a:rPr kumimoji="0" lang="zh-CN" altLang="en-US" sz="3200" b="0" i="0" u="none" strike="noStrike" kern="0" cap="none" spc="0" normalizeH="0" baseline="0" noProof="0" dirty="0" smtClean="0">
                <a:ln>
                  <a:noFill/>
                </a:ln>
                <a:solidFill>
                  <a:schemeClr val="tx1"/>
                </a:solidFill>
                <a:effectLst/>
                <a:uLnTx/>
                <a:uFillTx/>
                <a:latin typeface="+mn-lt"/>
                <a:ea typeface="+mn-ea"/>
                <a:cs typeface="+mn-cs"/>
              </a:rPr>
              <a:t/>
            </a:r>
            <a:br>
              <a:rPr kumimoji="0" lang="zh-CN" altLang="en-US" sz="3200" b="0" i="0" u="none" strike="noStrike" kern="0" cap="none" spc="0" normalizeH="0" baseline="0" noProof="0" dirty="0" smtClean="0">
                <a:ln>
                  <a:noFill/>
                </a:ln>
                <a:solidFill>
                  <a:schemeClr val="tx1"/>
                </a:solidFill>
                <a:effectLst/>
                <a:uLnTx/>
                <a:uFillTx/>
                <a:latin typeface="+mn-lt"/>
                <a:ea typeface="+mn-ea"/>
                <a:cs typeface="+mn-cs"/>
              </a:rPr>
            </a:br>
            <a:endParaRPr kumimoji="0" lang="zh-CN" altLang="en-US" sz="2000" b="0" i="0" u="none" strike="noStrike" kern="0" cap="none" spc="0" normalizeH="0" baseline="0" noProof="0" dirty="0" smtClean="0">
              <a:ln>
                <a:noFill/>
              </a:ln>
              <a:solidFill>
                <a:schemeClr val="tx1"/>
              </a:solidFill>
              <a:effectLst/>
              <a:uLnTx/>
              <a:uFillTx/>
              <a:latin typeface="+mn-ea"/>
              <a:ea typeface="+mn-ea"/>
              <a:cs typeface="+mn-cs"/>
            </a:endParaRPr>
          </a:p>
        </p:txBody>
      </p:sp>
      <p:pic>
        <p:nvPicPr>
          <p:cNvPr id="10242" name="Picture 2" descr="C:\Users\lenovo\Desktop\b18f28c55a0b000b2855587688d612edab68651434e2b-Wm22RO_fw658.jpg"/>
          <p:cNvPicPr>
            <a:picLocks noChangeAspect="1" noChangeArrowheads="1"/>
          </p:cNvPicPr>
          <p:nvPr/>
        </p:nvPicPr>
        <p:blipFill>
          <a:blip r:embed="rId2"/>
          <a:srcRect r="-9451"/>
          <a:stretch>
            <a:fillRect/>
          </a:stretch>
        </p:blipFill>
        <p:spPr bwMode="auto">
          <a:xfrm>
            <a:off x="0" y="0"/>
            <a:ext cx="2786050" cy="3600000"/>
          </a:xfrm>
          <a:prstGeom prst="rect">
            <a:avLst/>
          </a:prstGeom>
          <a:noFill/>
        </p:spPr>
      </p:pic>
      <p:pic>
        <p:nvPicPr>
          <p:cNvPr id="10243" name="Picture 3" descr="C:\Users\lenovo\Desktop\t012c065bedab22adfc.jpg"/>
          <p:cNvPicPr>
            <a:picLocks noChangeAspect="1" noChangeArrowheads="1"/>
          </p:cNvPicPr>
          <p:nvPr/>
        </p:nvPicPr>
        <p:blipFill>
          <a:blip r:embed="rId3"/>
          <a:srcRect l="-3054" r="-6894"/>
          <a:stretch>
            <a:fillRect/>
          </a:stretch>
        </p:blipFill>
        <p:spPr bwMode="auto">
          <a:xfrm>
            <a:off x="3286116" y="0"/>
            <a:ext cx="2571768" cy="3600000"/>
          </a:xfrm>
          <a:prstGeom prst="rect">
            <a:avLst/>
          </a:prstGeom>
          <a:noFill/>
        </p:spPr>
      </p:pic>
      <p:pic>
        <p:nvPicPr>
          <p:cNvPr id="10244" name="Picture 4" descr="C:\Users\lenovo\Desktop\d9cd6f5fab934ff78234134a1c2a68b7_th.jpg"/>
          <p:cNvPicPr>
            <a:picLocks noChangeAspect="1" noChangeArrowheads="1"/>
          </p:cNvPicPr>
          <p:nvPr/>
        </p:nvPicPr>
        <p:blipFill>
          <a:blip r:embed="rId4"/>
          <a:srcRect l="14513"/>
          <a:stretch>
            <a:fillRect/>
          </a:stretch>
        </p:blipFill>
        <p:spPr bwMode="auto">
          <a:xfrm>
            <a:off x="6572264" y="0"/>
            <a:ext cx="2571736" cy="3600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艺术学院介绍2018.4ppt">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艺术学院介绍2018.4ppt</Template>
  <TotalTime>1035</TotalTime>
  <Words>731</Words>
  <Application>Microsoft Office PowerPoint</Application>
  <PresentationFormat>全屏显示(4:3)</PresentationFormat>
  <Paragraphs>76</Paragraphs>
  <Slides>38</Slides>
  <Notes>0</Notes>
  <HiddenSlides>0</HiddenSlides>
  <MMClips>0</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艺术学院介绍2018.4ppt</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vector>
  </TitlesOfParts>
  <Company>LZU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cp:lastModifiedBy>lenovo</cp:lastModifiedBy>
  <cp:revision>108</cp:revision>
  <dcterms:created xsi:type="dcterms:W3CDTF">2018-04-22T09:23:33Z</dcterms:created>
  <dcterms:modified xsi:type="dcterms:W3CDTF">2021-07-09T06:28:38Z</dcterms:modified>
</cp:coreProperties>
</file>